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</p:sldMasterIdLst>
  <p:notesMasterIdLst>
    <p:notesMasterId r:id="rId27"/>
  </p:notesMasterIdLst>
  <p:handoutMasterIdLst>
    <p:handoutMasterId r:id="rId28"/>
  </p:handoutMasterIdLst>
  <p:sldIdLst>
    <p:sldId id="313" r:id="rId2"/>
    <p:sldId id="309" r:id="rId3"/>
    <p:sldId id="260" r:id="rId4"/>
    <p:sldId id="258" r:id="rId5"/>
    <p:sldId id="312" r:id="rId6"/>
    <p:sldId id="310" r:id="rId7"/>
    <p:sldId id="327" r:id="rId8"/>
    <p:sldId id="315" r:id="rId9"/>
    <p:sldId id="316" r:id="rId10"/>
    <p:sldId id="317" r:id="rId11"/>
    <p:sldId id="318" r:id="rId12"/>
    <p:sldId id="319" r:id="rId13"/>
    <p:sldId id="328" r:id="rId14"/>
    <p:sldId id="323" r:id="rId15"/>
    <p:sldId id="320" r:id="rId16"/>
    <p:sldId id="321" r:id="rId17"/>
    <p:sldId id="332" r:id="rId18"/>
    <p:sldId id="333" r:id="rId19"/>
    <p:sldId id="322" r:id="rId20"/>
    <p:sldId id="324" r:id="rId21"/>
    <p:sldId id="325" r:id="rId22"/>
    <p:sldId id="326" r:id="rId23"/>
    <p:sldId id="330" r:id="rId24"/>
    <p:sldId id="331" r:id="rId25"/>
    <p:sldId id="288" r:id="rId26"/>
  </p:sldIdLst>
  <p:sldSz cx="9144000" cy="5143500" type="screen16x9"/>
  <p:notesSz cx="6858000" cy="9144000"/>
  <p:embeddedFontLst>
    <p:embeddedFont>
      <p:font typeface="Montserrat" panose="020B0604020202020204" charset="0"/>
      <p:regular r:id="rId29"/>
      <p:bold r:id="rId30"/>
      <p:italic r:id="rId31"/>
      <p:boldItalic r:id="rId32"/>
    </p:embeddedFont>
    <p:embeddedFont>
      <p:font typeface="Fira Sans Extra Condensed Mediu" panose="020B0604020202020204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Fira Sans Extra Condensed Medium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F9966"/>
    <a:srgbClr val="FF9933"/>
    <a:srgbClr val="F3E85F"/>
    <a:srgbClr val="EDDD13"/>
    <a:srgbClr val="BFEAB0"/>
    <a:srgbClr val="A9DA74"/>
    <a:srgbClr val="66C8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AF6916-0F3B-4CF1-A1B0-B51CF2DF3C57}">
  <a:tblStyle styleId="{A4AF6916-0F3B-4CF1-A1B0-B51CF2DF3C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0771"/>
  </p:normalViewPr>
  <p:slideViewPr>
    <p:cSldViewPr snapToGrid="0">
      <p:cViewPr varScale="1">
        <p:scale>
          <a:sx n="85" d="100"/>
          <a:sy n="85" d="100"/>
        </p:scale>
        <p:origin x="108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Số cảm xúc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Tức giận</c:v>
                </c:pt>
                <c:pt idx="1">
                  <c:v>Ghê tởm</c:v>
                </c:pt>
                <c:pt idx="2">
                  <c:v>Sợ hãi</c:v>
                </c:pt>
                <c:pt idx="3">
                  <c:v>Vui vẻ</c:v>
                </c:pt>
                <c:pt idx="4">
                  <c:v>Buồn</c:v>
                </c:pt>
                <c:pt idx="5">
                  <c:v>Ngạc nhiên</c:v>
                </c:pt>
                <c:pt idx="6">
                  <c:v>Bình thường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4</c:v>
                </c:pt>
                <c:pt idx="6">
                  <c:v>22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6B7-AC46-B616-6487B71E51E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410772512"/>
        <c:axId val="-410776320"/>
      </c:barChart>
      <c:catAx>
        <c:axId val="-410772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10776320"/>
        <c:crosses val="autoZero"/>
        <c:auto val="1"/>
        <c:lblAlgn val="ctr"/>
        <c:lblOffset val="100"/>
        <c:noMultiLvlLbl val="0"/>
      </c:catAx>
      <c:valAx>
        <c:axId val="-4107763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10772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tint val="4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176-6C45-A215-F39DB7F8B175}"/>
              </c:ext>
            </c:extLst>
          </c:dPt>
          <c:dPt>
            <c:idx val="1"/>
            <c:bubble3D val="0"/>
            <c:spPr>
              <a:solidFill>
                <a:schemeClr val="accent3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176-6C45-A215-F39DB7F8B175}"/>
              </c:ext>
            </c:extLst>
          </c:dPt>
          <c:dPt>
            <c:idx val="2"/>
            <c:bubble3D val="0"/>
            <c:spPr>
              <a:solidFill>
                <a:schemeClr val="accent3">
                  <a:tint val="8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8176-6C45-A215-F39DB7F8B175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8176-6C45-A215-F39DB7F8B175}"/>
              </c:ext>
            </c:extLst>
          </c:dPt>
          <c:dPt>
            <c:idx val="4"/>
            <c:bubble3D val="0"/>
            <c:spPr>
              <a:solidFill>
                <a:schemeClr val="accent3">
                  <a:shade val="8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8176-6C45-A215-F39DB7F8B175}"/>
              </c:ext>
            </c:extLst>
          </c:dPt>
          <c:dPt>
            <c:idx val="5"/>
            <c:bubble3D val="0"/>
            <c:spPr>
              <a:solidFill>
                <a:schemeClr val="accent3">
                  <a:shade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8176-6C45-A215-F39DB7F8B175}"/>
              </c:ext>
            </c:extLst>
          </c:dPt>
          <c:dPt>
            <c:idx val="6"/>
            <c:bubble3D val="0"/>
            <c:spPr>
              <a:solidFill>
                <a:schemeClr val="accent3">
                  <a:shade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8176-6C45-A215-F39DB7F8B17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Sheet1!$A$2:$A$8</c:f>
              <c:strCache>
                <c:ptCount val="7"/>
                <c:pt idx="0">
                  <c:v>Tức giận</c:v>
                </c:pt>
                <c:pt idx="1">
                  <c:v>Ghê tởm</c:v>
                </c:pt>
                <c:pt idx="2">
                  <c:v>Sợ hãi</c:v>
                </c:pt>
                <c:pt idx="3">
                  <c:v>Vui vẻ</c:v>
                </c:pt>
                <c:pt idx="4">
                  <c:v>Buồn</c:v>
                </c:pt>
                <c:pt idx="5">
                  <c:v>Ngạc nhiên</c:v>
                </c:pt>
                <c:pt idx="6">
                  <c:v>Bình thường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3.7</c:v>
                </c:pt>
                <c:pt idx="3">
                  <c:v>14.814</c:v>
                </c:pt>
                <c:pt idx="4">
                  <c:v>0</c:v>
                </c:pt>
                <c:pt idx="5">
                  <c:v>0</c:v>
                </c:pt>
                <c:pt idx="6">
                  <c:v>81.48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8176-6C45-A215-F39DB7F8B1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Số cảm xúc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Tức giận</c:v>
                </c:pt>
                <c:pt idx="1">
                  <c:v>Ghê tởm</c:v>
                </c:pt>
                <c:pt idx="2">
                  <c:v>Sợ hãi</c:v>
                </c:pt>
                <c:pt idx="3">
                  <c:v>Vui vẻ</c:v>
                </c:pt>
                <c:pt idx="4">
                  <c:v>Buồn</c:v>
                </c:pt>
                <c:pt idx="5">
                  <c:v>Ngạc nhiên</c:v>
                </c:pt>
                <c:pt idx="6">
                  <c:v>Bình thường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1</c:v>
                </c:pt>
                <c:pt idx="6">
                  <c:v>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6B7-AC46-B616-6487B71E51E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99"/>
        <c:axId val="-410770880"/>
        <c:axId val="-410777952"/>
      </c:barChart>
      <c:catAx>
        <c:axId val="-410770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10777952"/>
        <c:crosses val="autoZero"/>
        <c:auto val="1"/>
        <c:lblAlgn val="ctr"/>
        <c:lblOffset val="100"/>
        <c:noMultiLvlLbl val="0"/>
      </c:catAx>
      <c:valAx>
        <c:axId val="-410777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10770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Số cảm xúc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Tức giận</c:v>
                </c:pt>
                <c:pt idx="1">
                  <c:v>Ghê tởm</c:v>
                </c:pt>
                <c:pt idx="2">
                  <c:v>Sợ hãi</c:v>
                </c:pt>
                <c:pt idx="3">
                  <c:v>Vui vẻ</c:v>
                </c:pt>
                <c:pt idx="4">
                  <c:v>Buồn</c:v>
                </c:pt>
                <c:pt idx="5">
                  <c:v>Ngạc nhiên</c:v>
                </c:pt>
                <c:pt idx="6">
                  <c:v>Bình thường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0</c:v>
                </c:pt>
                <c:pt idx="4">
                  <c:v>1</c:v>
                </c:pt>
                <c:pt idx="6">
                  <c:v>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6B7-AC46-B616-6487B71E51E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99"/>
        <c:axId val="-410780672"/>
        <c:axId val="-410779584"/>
      </c:barChart>
      <c:catAx>
        <c:axId val="-410780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10779584"/>
        <c:crosses val="autoZero"/>
        <c:auto val="1"/>
        <c:lblAlgn val="ctr"/>
        <c:lblOffset val="100"/>
        <c:noMultiLvlLbl val="0"/>
      </c:catAx>
      <c:valAx>
        <c:axId val="-410779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10780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2CA6D5-8291-44A3-ACCF-00399E612E4F}" type="datetime1">
              <a:rPr lang="en-US" smtClean="0"/>
              <a:t>4/11/2022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0E5C3-8D59-45C2-ADB7-44A28EBD9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1868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eg>
</file>

<file path=ppt/media/image17.jp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55815133"/>
      </p:ext>
    </p:extLst>
  </p:cSld>
  <p:clrMap bg1="lt1" tx1="dk1" bg2="dk2" tx2="lt2" accent1="accent1" accent2="accent2" accent3="accent3" accent4="accent4" accent5="accent5" accent6="accent6" hlink="hlink" folHlink="folHlink"/>
  <p:hf hdr="0" ftr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34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a9fa94098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a9fa940987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6170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778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a9469d1f4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a9469d1f4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985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34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baseline="0" dirty="0"/>
              <a:t> </a:t>
            </a:r>
            <a:r>
              <a:rPr lang="en-US" baseline="0" dirty="0" err="1"/>
              <a:t>nói</a:t>
            </a:r>
            <a:r>
              <a:rPr lang="en-US" baseline="0" dirty="0"/>
              <a:t> </a:t>
            </a:r>
            <a:r>
              <a:rPr lang="en-US" baseline="0" dirty="0" err="1"/>
              <a:t>tổng</a:t>
            </a:r>
            <a:r>
              <a:rPr lang="en-US" baseline="0" dirty="0"/>
              <a:t> </a:t>
            </a:r>
            <a:r>
              <a:rPr lang="en-US" baseline="0" dirty="0" err="1"/>
              <a:t>quan</a:t>
            </a:r>
            <a:r>
              <a:rPr lang="en-US" baseline="0" dirty="0"/>
              <a:t> </a:t>
            </a:r>
            <a:r>
              <a:rPr lang="en-US" baseline="0" dirty="0" err="1"/>
              <a:t>về</a:t>
            </a:r>
            <a:r>
              <a:rPr lang="en-US" baseline="0" dirty="0"/>
              <a:t> </a:t>
            </a:r>
            <a:r>
              <a:rPr lang="en-US" baseline="0" dirty="0" err="1"/>
              <a:t>phương</a:t>
            </a:r>
            <a:r>
              <a:rPr lang="en-US" baseline="0" dirty="0"/>
              <a:t> </a:t>
            </a:r>
            <a:r>
              <a:rPr lang="en-US" baseline="0" dirty="0" err="1"/>
              <a:t>pháp</a:t>
            </a:r>
            <a:r>
              <a:rPr lang="en-US" baseline="0" dirty="0"/>
              <a:t> </a:t>
            </a:r>
            <a:r>
              <a:rPr lang="en-US" baseline="0" dirty="0" err="1"/>
              <a:t>đề</a:t>
            </a:r>
            <a:r>
              <a:rPr lang="en-US" baseline="0" dirty="0"/>
              <a:t> </a:t>
            </a:r>
            <a:r>
              <a:rPr lang="en-US" baseline="0" dirty="0" err="1"/>
              <a:t>xuất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813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Đoạn</a:t>
            </a:r>
            <a:r>
              <a:rPr lang="en-US" baseline="0" dirty="0"/>
              <a:t> </a:t>
            </a:r>
            <a:r>
              <a:rPr lang="en-US" baseline="0" dirty="0" err="1"/>
              <a:t>này</a:t>
            </a:r>
            <a:r>
              <a:rPr lang="en-US" baseline="0" dirty="0"/>
              <a:t> </a:t>
            </a:r>
            <a:r>
              <a:rPr lang="en-US" baseline="0" dirty="0" err="1"/>
              <a:t>nói</a:t>
            </a:r>
            <a:r>
              <a:rPr lang="en-US" baseline="0" dirty="0"/>
              <a:t> chi </a:t>
            </a:r>
            <a:r>
              <a:rPr lang="en-US" baseline="0" dirty="0" err="1"/>
              <a:t>tiết</a:t>
            </a:r>
            <a:r>
              <a:rPr lang="en-US" baseline="0" dirty="0"/>
              <a:t> </a:t>
            </a:r>
            <a:r>
              <a:rPr lang="en-US" baseline="0" dirty="0" err="1"/>
              <a:t>từng</a:t>
            </a:r>
            <a:r>
              <a:rPr lang="en-US" baseline="0" dirty="0"/>
              <a:t> 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071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3640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a9fa94098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a9fa940987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419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/>
          <p:nvPr/>
        </p:nvSpPr>
        <p:spPr>
          <a:xfrm rot="10800000" flipH="1">
            <a:off x="1441925" y="25716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2658125" y="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ctrTitle" idx="2"/>
          </p:nvPr>
        </p:nvSpPr>
        <p:spPr>
          <a:xfrm>
            <a:off x="23103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3" hasCustomPrompt="1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2310350" y="185887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4"/>
          </p:nvPr>
        </p:nvSpPr>
        <p:spPr>
          <a:xfrm>
            <a:off x="62330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5" hasCustomPrompt="1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6275800" y="1858878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7"/>
          </p:nvPr>
        </p:nvSpPr>
        <p:spPr>
          <a:xfrm>
            <a:off x="2310350" y="2868777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8" hasCustomPrompt="1"/>
          </p:nvPr>
        </p:nvSpPr>
        <p:spPr>
          <a:xfrm>
            <a:off x="7178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9"/>
          </p:nvPr>
        </p:nvSpPr>
        <p:spPr>
          <a:xfrm>
            <a:off x="231035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 idx="13"/>
          </p:nvPr>
        </p:nvSpPr>
        <p:spPr>
          <a:xfrm>
            <a:off x="6275650" y="2868775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4" hasCustomPrompt="1"/>
          </p:nvPr>
        </p:nvSpPr>
        <p:spPr>
          <a:xfrm>
            <a:off x="46864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"/>
                <a:ea typeface="Fira Sans Extra Condensed Mediu"/>
                <a:cs typeface="Fira Sans Extra Condensed Mediu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5"/>
          </p:nvPr>
        </p:nvSpPr>
        <p:spPr>
          <a:xfrm>
            <a:off x="627580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50" y="4834275"/>
            <a:ext cx="1791043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1791093" y="4834275"/>
            <a:ext cx="7352907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0D631B6A-3A8F-FD46-BC47-24B52EECC997}"/>
              </a:ext>
            </a:extLst>
          </p:cNvPr>
          <p:cNvSpPr txBox="1"/>
          <p:nvPr userDrawn="1"/>
        </p:nvSpPr>
        <p:spPr>
          <a:xfrm>
            <a:off x="0" y="4843474"/>
            <a:ext cx="705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AAB0332-0857-D048-9ED5-0E8837A16776}" type="slidenum">
              <a:rPr lang="x-none">
                <a:solidFill>
                  <a:schemeClr val="tx2">
                    <a:lumMod val="90000"/>
                  </a:schemeClr>
                </a:solidFill>
              </a:rPr>
              <a:pPr algn="r"/>
              <a:t>‹#›</a:t>
            </a:fld>
            <a:endParaRPr lang="x-none" dirty="0">
              <a:solidFill>
                <a:schemeClr val="tx2">
                  <a:lumMod val="9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80FF0A2-3235-FB4D-8A69-C39DA26AF4A5}"/>
              </a:ext>
            </a:extLst>
          </p:cNvPr>
          <p:cNvSpPr txBox="1"/>
          <p:nvPr userDrawn="1"/>
        </p:nvSpPr>
        <p:spPr>
          <a:xfrm>
            <a:off x="1791093" y="4843474"/>
            <a:ext cx="7352907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b="0" dirty="0">
                <a:solidFill>
                  <a:schemeClr val="tx2">
                    <a:lumMod val="90000"/>
                  </a:schemeClr>
                </a:solidFill>
              </a:rPr>
              <a:t>Nhận diện cảm xúc của sinh viên dựa trên biểu cảm khuôn mặt trong giáo dục trực tuyến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8589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7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7"/>
          <p:cNvSpPr txBox="1"/>
          <p:nvPr/>
        </p:nvSpPr>
        <p:spPr>
          <a:xfrm>
            <a:off x="713225" y="3485675"/>
            <a:ext cx="39561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100" b="1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100" b="1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27"/>
          <p:cNvSpPr/>
          <p:nvPr/>
        </p:nvSpPr>
        <p:spPr>
          <a:xfrm>
            <a:off x="6711600" y="257160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7927800" y="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0" r:id="rId3"/>
    <p:sldLayoutId id="2147483673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1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eg"/><Relationship Id="rId5" Type="http://schemas.openxmlformats.org/officeDocument/2006/relationships/image" Target="../media/image15.jpg"/><Relationship Id="rId10" Type="http://schemas.openxmlformats.org/officeDocument/2006/relationships/image" Target="../media/image20.png"/><Relationship Id="rId4" Type="http://schemas.openxmlformats.org/officeDocument/2006/relationships/image" Target="../media/image14.jpg"/><Relationship Id="rId9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214;p13"/>
          <p:cNvSpPr txBox="1">
            <a:spLocks/>
          </p:cNvSpPr>
          <p:nvPr/>
        </p:nvSpPr>
        <p:spPr>
          <a:xfrm>
            <a:off x="4504056" y="3972495"/>
            <a:ext cx="4314968" cy="645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Font typeface="Arial"/>
              <a:buNone/>
            </a:pPr>
            <a:r>
              <a:rPr lang="vi-VN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Sinh viên thực hiện:  </a:t>
            </a:r>
            <a:r>
              <a:rPr lang="en-US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 </a:t>
            </a:r>
            <a:r>
              <a:rPr lang="en-US" sz="1600" dirty="0" err="1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Quang</a:t>
            </a:r>
            <a:r>
              <a:rPr lang="en-US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Huy</a:t>
            </a:r>
            <a:endParaRPr lang="vi-VN" sz="1600" dirty="0">
              <a:solidFill>
                <a:schemeClr val="accent6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/>
              <a:buNone/>
            </a:pPr>
            <a:r>
              <a:rPr lang="vi-VN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Người hướng dẫn:</a:t>
            </a:r>
            <a:r>
              <a:rPr lang="en-US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vi-VN" sz="1600" dirty="0">
                <a:solidFill>
                  <a:schemeClr val="accent6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TS. Đặng Thành Trung</a:t>
            </a:r>
          </a:p>
        </p:txBody>
      </p:sp>
      <p:pic>
        <p:nvPicPr>
          <p:cNvPr id="16" name="Picture 15" descr="LogoVN">
            <a:extLst>
              <a:ext uri="{FF2B5EF4-FFF2-40B4-BE49-F238E27FC236}">
                <a16:creationId xmlns="" xmlns:a16="http://schemas.microsoft.com/office/drawing/2014/main" id="{4ED0F3D5-F492-41EE-A99A-2637C93E999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284" y="-8136"/>
            <a:ext cx="870132" cy="88964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624">
            <a:extLst>
              <a:ext uri="{FF2B5EF4-FFF2-40B4-BE49-F238E27FC236}">
                <a16:creationId xmlns="" xmlns:a16="http://schemas.microsoft.com/office/drawing/2014/main" id="{FCE57F73-5453-46A2-BC52-1D526592B48E}"/>
              </a:ext>
            </a:extLst>
          </p:cNvPr>
          <p:cNvSpPr txBox="1">
            <a:spLocks/>
          </p:cNvSpPr>
          <p:nvPr/>
        </p:nvSpPr>
        <p:spPr>
          <a:xfrm>
            <a:off x="953023" y="81801"/>
            <a:ext cx="7427851" cy="75197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</a:lstStyle>
          <a:p>
            <a:pPr algn="ctr">
              <a:spcBef>
                <a:spcPts val="600"/>
              </a:spcBef>
              <a:buClr>
                <a:srgbClr val="00CEF6"/>
              </a:buClr>
              <a:buSzPct val="100000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TR</a:t>
            </a:r>
            <a:r>
              <a:rPr lang="vi-V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Ư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ỜNG ĐẠI HỌC S</a:t>
            </a:r>
            <a:r>
              <a:rPr lang="vi-V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Ư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 PHẠM HÀ NỘI</a:t>
            </a:r>
          </a:p>
          <a:p>
            <a:pPr algn="ctr">
              <a:spcBef>
                <a:spcPts val="600"/>
              </a:spcBef>
              <a:buClr>
                <a:srgbClr val="00CEF6"/>
              </a:buClr>
              <a:buSzPct val="100000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Oswald"/>
              </a:rPr>
              <a:t>KHOA CÔNG NGHỆ THÔNG TIN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6A63B30-F1C6-457B-8708-12A6F0447711}"/>
              </a:ext>
            </a:extLst>
          </p:cNvPr>
          <p:cNvSpPr txBox="1"/>
          <p:nvPr/>
        </p:nvSpPr>
        <p:spPr>
          <a:xfrm>
            <a:off x="650897" y="1333557"/>
            <a:ext cx="81681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000" dirty="0" smtClean="0">
                <a:latin typeface="+mj-lt"/>
              </a:rPr>
              <a:t>HỘI NGHỊ SINH VIÊN NGHIÊN CỨU KHOA HỌC</a:t>
            </a:r>
            <a:endParaRPr lang="en-US" sz="2000" dirty="0">
              <a:latin typeface="+mj-lt"/>
            </a:endParaRPr>
          </a:p>
        </p:txBody>
      </p:sp>
      <p:pic>
        <p:nvPicPr>
          <p:cNvPr id="19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767" y="0"/>
            <a:ext cx="955675" cy="95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ectangle 19"/>
          <p:cNvSpPr/>
          <p:nvPr/>
        </p:nvSpPr>
        <p:spPr>
          <a:xfrm>
            <a:off x="953023" y="2031317"/>
            <a:ext cx="7496393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b="1" dirty="0" smtClean="0"/>
              <a:t>ỨNG DỤNG AI TRONG NHẬN DIỆN CẢM XÚC SINH VIÊN THỜI GIAN THỰC </a:t>
            </a:r>
          </a:p>
          <a:p>
            <a:pPr algn="ctr">
              <a:lnSpc>
                <a:spcPct val="120000"/>
              </a:lnSpc>
            </a:pPr>
            <a:r>
              <a:rPr lang="en-US" sz="2800" b="1" dirty="0" smtClean="0"/>
              <a:t>TRONG GIÁO DỤC TRỰC TUYẾN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1CB0C972-6DBE-3C4F-A319-AF05D478CD93}"/>
              </a:ext>
            </a:extLst>
          </p:cNvPr>
          <p:cNvSpPr txBox="1"/>
          <p:nvPr/>
        </p:nvSpPr>
        <p:spPr>
          <a:xfrm>
            <a:off x="85045" y="4464015"/>
            <a:ext cx="1602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dirty="0">
                <a:solidFill>
                  <a:schemeClr val="tx2">
                    <a:lumMod val="50000"/>
                  </a:schemeClr>
                </a:solidFill>
              </a:rPr>
              <a:t>Hà Nội, 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04</a:t>
            </a:r>
            <a:r>
              <a:rPr lang="x-none" dirty="0" smtClean="0">
                <a:solidFill>
                  <a:schemeClr val="tx2">
                    <a:lumMod val="50000"/>
                  </a:schemeClr>
                </a:solidFill>
              </a:rPr>
              <a:t>-202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2</a:t>
            </a:r>
            <a:endParaRPr lang="x-none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80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PHÁT HIỆN KHUÔN MẶT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999" y="3530830"/>
            <a:ext cx="1212526" cy="9047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173" y="2726931"/>
            <a:ext cx="2168656" cy="16229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246" y="3530830"/>
            <a:ext cx="1227125" cy="88942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421373" y="3530830"/>
            <a:ext cx="1175650" cy="90478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421373" y="2560950"/>
            <a:ext cx="1178236" cy="88799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835538" y="3765920"/>
            <a:ext cx="325499" cy="586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843160" y="3759250"/>
            <a:ext cx="316300" cy="14720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869484" y="3831234"/>
            <a:ext cx="284627" cy="601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721298" y="2560949"/>
            <a:ext cx="1214964" cy="91206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>
            <a:off x="5193390" y="3378760"/>
            <a:ext cx="357225" cy="337732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137" y="3530829"/>
            <a:ext cx="1227125" cy="889421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3721298" y="3547626"/>
            <a:ext cx="1214964" cy="88799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4173817" y="3672710"/>
            <a:ext cx="251662" cy="24826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244233" y="3681245"/>
            <a:ext cx="94665" cy="2073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179397" y="3679577"/>
            <a:ext cx="77038" cy="2089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4356817" y="3682352"/>
            <a:ext cx="77038" cy="2089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2843160" y="2773831"/>
            <a:ext cx="325499" cy="586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2850782" y="2767161"/>
            <a:ext cx="316300" cy="147201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2877106" y="2839145"/>
            <a:ext cx="284627" cy="601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4155194" y="2726931"/>
            <a:ext cx="251662" cy="24826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4225610" y="2735466"/>
            <a:ext cx="94665" cy="2073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4160774" y="2733798"/>
            <a:ext cx="77038" cy="2089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338194" y="2736573"/>
            <a:ext cx="77038" cy="2089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978615" y="1318782"/>
            <a:ext cx="730877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 algn="just">
              <a:buBlip>
                <a:blip r:embed="rId5"/>
              </a:buBlip>
            </a:pP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</a:t>
            </a:r>
            <a:r>
              <a:rPr lang="vi-VN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hương pháp Haar-Cascade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vi-VN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ứng dụng dựa trê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</a:t>
            </a:r>
            <a:r>
              <a:rPr lang="vi-VN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đặc trưng Haar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phép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hiện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khuôn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mặt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trong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một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cách</a:t>
            </a:r>
            <a:r>
              <a:rPr lang="vi-VN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nhanh chóng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thời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gian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thực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không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phụ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thuộc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vào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vị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trí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hoặc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tỉ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lệ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65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TIỀN XỬ LÝ HÌNH ẢNH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587" y="3467772"/>
            <a:ext cx="679421" cy="600846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234" y="3058947"/>
            <a:ext cx="1960729" cy="141849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4032141" y="3588852"/>
            <a:ext cx="441325" cy="41021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8" name="Picture 7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285" y="3406302"/>
            <a:ext cx="780013" cy="723787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6148915" y="3594210"/>
            <a:ext cx="441325" cy="41021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082998" y="1159009"/>
            <a:ext cx="7343955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7"/>
              </a:buBlip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Chuẩn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hoá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khuôn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mặt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vào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trước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tiến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hành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nhận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diện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  <a:p>
            <a:pPr marL="717550" lvl="4" indent="-325438" algn="just">
              <a:spcBef>
                <a:spcPts val="60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Nâng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cấp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hình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dựa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cân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bằng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histogram)</a:t>
            </a:r>
          </a:p>
          <a:p>
            <a:pPr marL="717550" lvl="4" indent="-325438" algn="just">
              <a:spcBef>
                <a:spcPts val="60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Giảm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nhiễu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lọc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Gaussian</a:t>
            </a:r>
          </a:p>
          <a:p>
            <a:pPr marL="717550" lvl="4" indent="-325438" algn="just">
              <a:spcBef>
                <a:spcPts val="60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Thay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đổi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kích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thước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73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NHẬN DIỆN CẢM XÚC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2" name="Picture 55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6902" y="1902626"/>
            <a:ext cx="1764722" cy="1732243"/>
          </a:xfrm>
          <a:prstGeom prst="rect">
            <a:avLst/>
          </a:prstGeom>
          <a:scene3d>
            <a:camera prst="orthographicFront">
              <a:rot lat="1198856" lon="17101136" rev="26512"/>
            </a:camera>
            <a:lightRig rig="threePt" dir="t"/>
          </a:scene3d>
        </p:spPr>
      </p:pic>
      <p:grpSp>
        <p:nvGrpSpPr>
          <p:cNvPr id="553" name="Group 552"/>
          <p:cNvGrpSpPr/>
          <p:nvPr/>
        </p:nvGrpSpPr>
        <p:grpSpPr>
          <a:xfrm>
            <a:off x="487516" y="1748633"/>
            <a:ext cx="434322" cy="2049388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554" name="Rectangle 553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55" name="Parallelogram 554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56" name="Rectangle 555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57" name="Parallelogram 556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58" name="Straight Connector 557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9" name="Straight Connector 558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60" name="TextBox 559"/>
          <p:cNvSpPr txBox="1"/>
          <p:nvPr/>
        </p:nvSpPr>
        <p:spPr>
          <a:xfrm>
            <a:off x="439348" y="339171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64</a:t>
            </a:r>
          </a:p>
        </p:txBody>
      </p:sp>
      <p:sp>
        <p:nvSpPr>
          <p:cNvPr id="561" name="TextBox 560"/>
          <p:cNvSpPr txBox="1"/>
          <p:nvPr/>
        </p:nvSpPr>
        <p:spPr>
          <a:xfrm>
            <a:off x="541249" y="198185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48</a:t>
            </a:r>
          </a:p>
        </p:txBody>
      </p:sp>
      <p:grpSp>
        <p:nvGrpSpPr>
          <p:cNvPr id="562" name="Group 561"/>
          <p:cNvGrpSpPr/>
          <p:nvPr/>
        </p:nvGrpSpPr>
        <p:grpSpPr>
          <a:xfrm>
            <a:off x="729470" y="1742618"/>
            <a:ext cx="434322" cy="2049388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563" name="Rectangle 562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64" name="Parallelogram 563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65" name="Rectangle 564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66" name="Parallelogram 565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67" name="Straight Connector 566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8" name="Straight Connector 567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69" name="TextBox 568"/>
          <p:cNvSpPr txBox="1"/>
          <p:nvPr/>
        </p:nvSpPr>
        <p:spPr>
          <a:xfrm>
            <a:off x="701166" y="3398943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64</a:t>
            </a:r>
          </a:p>
        </p:txBody>
      </p:sp>
      <p:sp>
        <p:nvSpPr>
          <p:cNvPr id="570" name="TextBox 569"/>
          <p:cNvSpPr txBox="1"/>
          <p:nvPr/>
        </p:nvSpPr>
        <p:spPr>
          <a:xfrm>
            <a:off x="777898" y="1982525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48</a:t>
            </a:r>
          </a:p>
        </p:txBody>
      </p:sp>
      <p:sp>
        <p:nvSpPr>
          <p:cNvPr id="571" name="TextBox 570"/>
          <p:cNvSpPr txBox="1"/>
          <p:nvPr/>
        </p:nvSpPr>
        <p:spPr>
          <a:xfrm rot="16200000">
            <a:off x="249451" y="4022515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0</a:t>
            </a:r>
          </a:p>
        </p:txBody>
      </p:sp>
      <p:sp>
        <p:nvSpPr>
          <p:cNvPr id="572" name="TextBox 571"/>
          <p:cNvSpPr txBox="1"/>
          <p:nvPr/>
        </p:nvSpPr>
        <p:spPr>
          <a:xfrm rot="16200000">
            <a:off x="503367" y="4019020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1</a:t>
            </a:r>
          </a:p>
        </p:txBody>
      </p:sp>
      <p:grpSp>
        <p:nvGrpSpPr>
          <p:cNvPr id="573" name="Group 572"/>
          <p:cNvGrpSpPr/>
          <p:nvPr/>
        </p:nvGrpSpPr>
        <p:grpSpPr>
          <a:xfrm>
            <a:off x="988743" y="1742618"/>
            <a:ext cx="383243" cy="2055404"/>
            <a:chOff x="8854165" y="1600200"/>
            <a:chExt cx="975998" cy="2732517"/>
          </a:xfrm>
          <a:solidFill>
            <a:srgbClr val="E4C8FC">
              <a:alpha val="60000"/>
            </a:srgbClr>
          </a:solidFill>
        </p:grpSpPr>
        <p:sp>
          <p:nvSpPr>
            <p:cNvPr id="574" name="Rectangle 573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5" name="Parallelogram 574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7" name="Parallelogram 576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78" name="Straight Connector 577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79" name="Straight Connector 578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0" name="TextBox 579"/>
          <p:cNvSpPr txBox="1"/>
          <p:nvPr/>
        </p:nvSpPr>
        <p:spPr>
          <a:xfrm rot="16200000">
            <a:off x="662373" y="4089802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Pooling 1</a:t>
            </a:r>
          </a:p>
        </p:txBody>
      </p:sp>
      <p:sp>
        <p:nvSpPr>
          <p:cNvPr id="584" name="TextBox 583"/>
          <p:cNvSpPr txBox="1"/>
          <p:nvPr/>
        </p:nvSpPr>
        <p:spPr>
          <a:xfrm>
            <a:off x="1018775" y="1968747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48</a:t>
            </a:r>
          </a:p>
        </p:txBody>
      </p:sp>
      <p:grpSp>
        <p:nvGrpSpPr>
          <p:cNvPr id="588" name="Group 587"/>
          <p:cNvGrpSpPr/>
          <p:nvPr/>
        </p:nvGrpSpPr>
        <p:grpSpPr>
          <a:xfrm>
            <a:off x="5437620" y="1836972"/>
            <a:ext cx="248642" cy="1953431"/>
            <a:chOff x="2433414" y="1600201"/>
            <a:chExt cx="1373737" cy="2732517"/>
          </a:xfrm>
        </p:grpSpPr>
        <p:sp>
          <p:nvSpPr>
            <p:cNvPr id="589" name="Rectangle 588"/>
            <p:cNvSpPr/>
            <p:nvPr/>
          </p:nvSpPr>
          <p:spPr>
            <a:xfrm>
              <a:off x="2435551" y="2512464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90" name="Rectangle 589"/>
            <p:cNvSpPr/>
            <p:nvPr/>
          </p:nvSpPr>
          <p:spPr>
            <a:xfrm>
              <a:off x="2892751" y="1602337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91" name="Straight Connector 590"/>
            <p:cNvCxnSpPr/>
            <p:nvPr/>
          </p:nvCxnSpPr>
          <p:spPr>
            <a:xfrm flipV="1">
              <a:off x="2435551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2" name="Straight Connector 591"/>
            <p:cNvCxnSpPr/>
            <p:nvPr/>
          </p:nvCxnSpPr>
          <p:spPr>
            <a:xfrm flipV="1">
              <a:off x="3347814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3" name="Straight Connector 592"/>
            <p:cNvCxnSpPr/>
            <p:nvPr/>
          </p:nvCxnSpPr>
          <p:spPr>
            <a:xfrm flipV="1">
              <a:off x="3347814" y="3420455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4" name="Straight Connector 593"/>
            <p:cNvCxnSpPr/>
            <p:nvPr/>
          </p:nvCxnSpPr>
          <p:spPr>
            <a:xfrm flipV="1">
              <a:off x="2433414" y="3420454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5" name="Group 594"/>
          <p:cNvGrpSpPr/>
          <p:nvPr/>
        </p:nvGrpSpPr>
        <p:grpSpPr>
          <a:xfrm>
            <a:off x="6241148" y="1836972"/>
            <a:ext cx="206747" cy="1959446"/>
            <a:chOff x="2433414" y="1600201"/>
            <a:chExt cx="1373737" cy="2732517"/>
          </a:xfrm>
        </p:grpSpPr>
        <p:sp>
          <p:nvSpPr>
            <p:cNvPr id="596" name="Rectangle 595"/>
            <p:cNvSpPr/>
            <p:nvPr/>
          </p:nvSpPr>
          <p:spPr>
            <a:xfrm>
              <a:off x="2435551" y="2512464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2892751" y="1602337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98" name="Straight Connector 597"/>
            <p:cNvCxnSpPr/>
            <p:nvPr/>
          </p:nvCxnSpPr>
          <p:spPr>
            <a:xfrm flipV="1">
              <a:off x="2435551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9" name="Straight Connector 598"/>
            <p:cNvCxnSpPr/>
            <p:nvPr/>
          </p:nvCxnSpPr>
          <p:spPr>
            <a:xfrm flipV="1">
              <a:off x="3347814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0" name="Straight Connector 599"/>
            <p:cNvCxnSpPr/>
            <p:nvPr/>
          </p:nvCxnSpPr>
          <p:spPr>
            <a:xfrm flipV="1">
              <a:off x="3347814" y="3420455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1" name="Straight Connector 600"/>
            <p:cNvCxnSpPr/>
            <p:nvPr/>
          </p:nvCxnSpPr>
          <p:spPr>
            <a:xfrm flipV="1">
              <a:off x="2433414" y="3420454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2" name="Group 601"/>
          <p:cNvGrpSpPr/>
          <p:nvPr/>
        </p:nvGrpSpPr>
        <p:grpSpPr>
          <a:xfrm>
            <a:off x="7821353" y="2105313"/>
            <a:ext cx="181512" cy="1469398"/>
            <a:chOff x="2433414" y="1600201"/>
            <a:chExt cx="1373737" cy="2732517"/>
          </a:xfrm>
        </p:grpSpPr>
        <p:sp>
          <p:nvSpPr>
            <p:cNvPr id="603" name="Rectangle 602"/>
            <p:cNvSpPr/>
            <p:nvPr/>
          </p:nvSpPr>
          <p:spPr>
            <a:xfrm>
              <a:off x="2435551" y="2512464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2892751" y="1602337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605" name="Straight Connector 604"/>
            <p:cNvCxnSpPr/>
            <p:nvPr/>
          </p:nvCxnSpPr>
          <p:spPr>
            <a:xfrm flipV="1">
              <a:off x="2435551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6" name="Straight Connector 605"/>
            <p:cNvCxnSpPr/>
            <p:nvPr/>
          </p:nvCxnSpPr>
          <p:spPr>
            <a:xfrm flipV="1">
              <a:off x="3347814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/>
            <p:cNvCxnSpPr/>
            <p:nvPr/>
          </p:nvCxnSpPr>
          <p:spPr>
            <a:xfrm flipV="1">
              <a:off x="3347814" y="3420455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8" name="Straight Connector 607"/>
            <p:cNvCxnSpPr/>
            <p:nvPr/>
          </p:nvCxnSpPr>
          <p:spPr>
            <a:xfrm flipV="1">
              <a:off x="2433414" y="3420454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9" name="TextBox 608"/>
          <p:cNvSpPr txBox="1"/>
          <p:nvPr/>
        </p:nvSpPr>
        <p:spPr>
          <a:xfrm>
            <a:off x="5165403" y="958646"/>
            <a:ext cx="8754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Fully connected 1 Dense (</a:t>
            </a:r>
            <a:r>
              <a:rPr lang="en-US" sz="1050" dirty="0" err="1"/>
              <a:t>ReLU</a:t>
            </a:r>
            <a:r>
              <a:rPr lang="en-US" sz="1050" dirty="0"/>
              <a:t>)</a:t>
            </a:r>
          </a:p>
        </p:txBody>
      </p:sp>
      <p:sp>
        <p:nvSpPr>
          <p:cNvPr id="610" name="TextBox 609"/>
          <p:cNvSpPr txBox="1"/>
          <p:nvPr/>
        </p:nvSpPr>
        <p:spPr>
          <a:xfrm>
            <a:off x="6020137" y="957287"/>
            <a:ext cx="8340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Fully connected 2 Dense (</a:t>
            </a:r>
            <a:r>
              <a:rPr lang="en-US" sz="1050" dirty="0" err="1"/>
              <a:t>ReLU</a:t>
            </a:r>
            <a:r>
              <a:rPr lang="en-US" sz="1050" dirty="0"/>
              <a:t>)</a:t>
            </a:r>
          </a:p>
        </p:txBody>
      </p:sp>
      <p:sp>
        <p:nvSpPr>
          <p:cNvPr id="611" name="TextBox 610"/>
          <p:cNvSpPr txBox="1"/>
          <p:nvPr/>
        </p:nvSpPr>
        <p:spPr>
          <a:xfrm>
            <a:off x="7676582" y="3673936"/>
            <a:ext cx="8450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Fully connected 3 Dense  (</a:t>
            </a:r>
            <a:r>
              <a:rPr lang="en-US" sz="1050" dirty="0" err="1"/>
              <a:t>Softmax</a:t>
            </a:r>
            <a:r>
              <a:rPr lang="en-US" sz="1050" dirty="0"/>
              <a:t>)</a:t>
            </a:r>
          </a:p>
        </p:txBody>
      </p:sp>
      <p:sp>
        <p:nvSpPr>
          <p:cNvPr id="612" name="TextBox 611"/>
          <p:cNvSpPr txBox="1"/>
          <p:nvPr/>
        </p:nvSpPr>
        <p:spPr>
          <a:xfrm>
            <a:off x="5120601" y="1756245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512</a:t>
            </a:r>
            <a:endParaRPr lang="en-US" sz="1050" dirty="0"/>
          </a:p>
        </p:txBody>
      </p:sp>
      <p:sp>
        <p:nvSpPr>
          <p:cNvPr id="613" name="TextBox 612"/>
          <p:cNvSpPr txBox="1"/>
          <p:nvPr/>
        </p:nvSpPr>
        <p:spPr>
          <a:xfrm>
            <a:off x="5929033" y="1805984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256</a:t>
            </a:r>
            <a:endParaRPr lang="en-US" sz="1050" dirty="0"/>
          </a:p>
        </p:txBody>
      </p:sp>
      <p:sp>
        <p:nvSpPr>
          <p:cNvPr id="614" name="TextBox 613"/>
          <p:cNvSpPr txBox="1"/>
          <p:nvPr/>
        </p:nvSpPr>
        <p:spPr>
          <a:xfrm>
            <a:off x="7805602" y="2101001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7</a:t>
            </a:r>
          </a:p>
        </p:txBody>
      </p:sp>
      <p:grpSp>
        <p:nvGrpSpPr>
          <p:cNvPr id="615" name="Group 614"/>
          <p:cNvGrpSpPr/>
          <p:nvPr/>
        </p:nvGrpSpPr>
        <p:grpSpPr>
          <a:xfrm>
            <a:off x="1207496" y="1741759"/>
            <a:ext cx="382991" cy="2041769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616" name="Rectangle 615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17" name="Parallelogram 616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19" name="Parallelogram 618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620" name="Straight Connector 619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1" name="Straight Connector 620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22" name="TextBox 621"/>
          <p:cNvSpPr txBox="1"/>
          <p:nvPr/>
        </p:nvSpPr>
        <p:spPr>
          <a:xfrm rot="16200000">
            <a:off x="880963" y="4090966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1</a:t>
            </a:r>
          </a:p>
        </p:txBody>
      </p:sp>
      <p:sp>
        <p:nvSpPr>
          <p:cNvPr id="623" name="TextBox 622"/>
          <p:cNvSpPr txBox="1"/>
          <p:nvPr/>
        </p:nvSpPr>
        <p:spPr>
          <a:xfrm>
            <a:off x="1111913" y="2982687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0.5</a:t>
            </a:r>
          </a:p>
        </p:txBody>
      </p:sp>
      <p:sp>
        <p:nvSpPr>
          <p:cNvPr id="659" name="TextBox 658"/>
          <p:cNvSpPr txBox="1"/>
          <p:nvPr/>
        </p:nvSpPr>
        <p:spPr>
          <a:xfrm>
            <a:off x="1243449" y="196967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24</a:t>
            </a:r>
          </a:p>
        </p:txBody>
      </p:sp>
      <p:grpSp>
        <p:nvGrpSpPr>
          <p:cNvPr id="687" name="Group 686"/>
          <p:cNvGrpSpPr/>
          <p:nvPr/>
        </p:nvGrpSpPr>
        <p:grpSpPr>
          <a:xfrm>
            <a:off x="4748147" y="2291525"/>
            <a:ext cx="647387" cy="1125423"/>
            <a:chOff x="8854165" y="1600200"/>
            <a:chExt cx="975998" cy="2732517"/>
          </a:xfrm>
          <a:solidFill>
            <a:srgbClr val="F3E85F">
              <a:alpha val="60000"/>
            </a:srgbClr>
          </a:solidFill>
        </p:grpSpPr>
        <p:sp>
          <p:nvSpPr>
            <p:cNvPr id="688" name="Rectangle 687"/>
            <p:cNvSpPr/>
            <p:nvPr/>
          </p:nvSpPr>
          <p:spPr>
            <a:xfrm>
              <a:off x="9132502" y="1602336"/>
              <a:ext cx="690949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89" name="Parallelogram 688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8854529" y="2512463"/>
              <a:ext cx="674190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91" name="Parallelogram 690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692" name="Straight Connector 691"/>
            <p:cNvCxnSpPr/>
            <p:nvPr/>
          </p:nvCxnSpPr>
          <p:spPr>
            <a:xfrm flipV="1">
              <a:off x="9529301" y="3419383"/>
              <a:ext cx="300862" cy="888310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93" name="Straight Connector 692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4" name="TextBox 693"/>
          <p:cNvSpPr txBox="1"/>
          <p:nvPr/>
        </p:nvSpPr>
        <p:spPr>
          <a:xfrm>
            <a:off x="4714811" y="3038351"/>
            <a:ext cx="48603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2048</a:t>
            </a:r>
            <a:endParaRPr lang="en-US" sz="1050" dirty="0"/>
          </a:p>
        </p:txBody>
      </p:sp>
      <p:sp>
        <p:nvSpPr>
          <p:cNvPr id="695" name="TextBox 694"/>
          <p:cNvSpPr txBox="1"/>
          <p:nvPr/>
        </p:nvSpPr>
        <p:spPr>
          <a:xfrm rot="16200000">
            <a:off x="4684997" y="3668766"/>
            <a:ext cx="59663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Flatten</a:t>
            </a:r>
          </a:p>
        </p:txBody>
      </p:sp>
      <p:sp>
        <p:nvSpPr>
          <p:cNvPr id="696" name="Right Arrow 695"/>
          <p:cNvSpPr/>
          <p:nvPr/>
        </p:nvSpPr>
        <p:spPr>
          <a:xfrm>
            <a:off x="5448153" y="2792581"/>
            <a:ext cx="2925517" cy="192675"/>
          </a:xfrm>
          <a:prstGeom prst="rightArrow">
            <a:avLst/>
          </a:prstGeom>
          <a:solidFill>
            <a:srgbClr val="FF9933"/>
          </a:solidFill>
          <a:ln>
            <a:solidFill>
              <a:srgbClr val="FF996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grpSp>
        <p:nvGrpSpPr>
          <p:cNvPr id="697" name="Group 696"/>
          <p:cNvGrpSpPr/>
          <p:nvPr/>
        </p:nvGrpSpPr>
        <p:grpSpPr>
          <a:xfrm>
            <a:off x="5730995" y="2279898"/>
            <a:ext cx="353562" cy="1125423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698" name="Rectangle 697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99" name="Parallelogram 698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1" name="Parallelogram 700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702" name="Straight Connector 701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03" name="Straight Connector 702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04" name="TextBox 703"/>
          <p:cNvSpPr txBox="1"/>
          <p:nvPr/>
        </p:nvSpPr>
        <p:spPr>
          <a:xfrm>
            <a:off x="5720182" y="2824346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0.2</a:t>
            </a:r>
          </a:p>
        </p:txBody>
      </p:sp>
      <p:sp>
        <p:nvSpPr>
          <p:cNvPr id="705" name="TextBox 704"/>
          <p:cNvSpPr txBox="1"/>
          <p:nvPr/>
        </p:nvSpPr>
        <p:spPr>
          <a:xfrm rot="16200000">
            <a:off x="5453189" y="3752983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5</a:t>
            </a:r>
            <a:endParaRPr lang="en-US" sz="1050" dirty="0"/>
          </a:p>
        </p:txBody>
      </p:sp>
      <p:grpSp>
        <p:nvGrpSpPr>
          <p:cNvPr id="706" name="Group 705"/>
          <p:cNvGrpSpPr/>
          <p:nvPr/>
        </p:nvGrpSpPr>
        <p:grpSpPr>
          <a:xfrm>
            <a:off x="6486806" y="2287951"/>
            <a:ext cx="353562" cy="1125423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707" name="Rectangle 706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8" name="Parallelogram 707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9" name="Rectangle 708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10" name="Parallelogram 709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711" name="Straight Connector 710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2" name="Straight Connector 711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13" name="TextBox 712"/>
          <p:cNvSpPr txBox="1"/>
          <p:nvPr/>
        </p:nvSpPr>
        <p:spPr>
          <a:xfrm>
            <a:off x="6475993" y="2832399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0.2</a:t>
            </a:r>
          </a:p>
        </p:txBody>
      </p:sp>
      <p:sp>
        <p:nvSpPr>
          <p:cNvPr id="714" name="TextBox 713"/>
          <p:cNvSpPr txBox="1"/>
          <p:nvPr/>
        </p:nvSpPr>
        <p:spPr>
          <a:xfrm rot="16200000">
            <a:off x="6262828" y="3758548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6</a:t>
            </a:r>
            <a:endParaRPr lang="en-US" sz="1050" dirty="0"/>
          </a:p>
        </p:txBody>
      </p:sp>
      <p:pic>
        <p:nvPicPr>
          <p:cNvPr id="715" name="Picture 7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483" y="1790739"/>
            <a:ext cx="1729172" cy="1759661"/>
          </a:xfrm>
          <a:prstGeom prst="rect">
            <a:avLst/>
          </a:prstGeom>
          <a:scene3d>
            <a:camera prst="orthographicFront">
              <a:rot lat="1200000" lon="17100000" rev="24000"/>
            </a:camera>
            <a:lightRig rig="threePt" dir="t"/>
          </a:scene3d>
        </p:spPr>
      </p:pic>
      <p:grpSp>
        <p:nvGrpSpPr>
          <p:cNvPr id="1032" name="Group 1031"/>
          <p:cNvGrpSpPr/>
          <p:nvPr/>
        </p:nvGrpSpPr>
        <p:grpSpPr>
          <a:xfrm>
            <a:off x="1568151" y="1829962"/>
            <a:ext cx="477948" cy="1887187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033" name="Rectangle 1032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34" name="Parallelogram 1033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35" name="Rectangle 1034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36" name="Parallelogram 1035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37" name="Straight Connector 1036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38" name="Straight Connector 1037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39" name="TextBox 1038"/>
          <p:cNvSpPr txBox="1"/>
          <p:nvPr/>
        </p:nvSpPr>
        <p:spPr>
          <a:xfrm>
            <a:off x="1472306" y="3421769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128</a:t>
            </a:r>
            <a:endParaRPr lang="en-US" sz="1050" dirty="0"/>
          </a:p>
        </p:txBody>
      </p:sp>
      <p:sp>
        <p:nvSpPr>
          <p:cNvPr id="1040" name="TextBox 1039"/>
          <p:cNvSpPr txBox="1"/>
          <p:nvPr/>
        </p:nvSpPr>
        <p:spPr>
          <a:xfrm>
            <a:off x="1622138" y="1988536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24</a:t>
            </a:r>
            <a:endParaRPr lang="en-US" sz="1050" dirty="0"/>
          </a:p>
        </p:txBody>
      </p:sp>
      <p:grpSp>
        <p:nvGrpSpPr>
          <p:cNvPr id="1041" name="Group 1040"/>
          <p:cNvGrpSpPr/>
          <p:nvPr/>
        </p:nvGrpSpPr>
        <p:grpSpPr>
          <a:xfrm>
            <a:off x="1810105" y="1823947"/>
            <a:ext cx="477948" cy="1887187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042" name="Rectangle 1041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43" name="Parallelogram 1042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44" name="Rectangle 1043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45" name="Parallelogram 1044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46" name="Straight Connector 1045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47" name="Straight Connector 1046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48" name="TextBox 1047"/>
          <p:cNvSpPr txBox="1"/>
          <p:nvPr/>
        </p:nvSpPr>
        <p:spPr>
          <a:xfrm>
            <a:off x="1726353" y="3420161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128</a:t>
            </a:r>
            <a:endParaRPr lang="en-US" sz="1050" dirty="0"/>
          </a:p>
        </p:txBody>
      </p:sp>
      <p:sp>
        <p:nvSpPr>
          <p:cNvPr id="1049" name="TextBox 1048"/>
          <p:cNvSpPr txBox="1"/>
          <p:nvPr/>
        </p:nvSpPr>
        <p:spPr>
          <a:xfrm>
            <a:off x="1866031" y="1989338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24</a:t>
            </a:r>
            <a:endParaRPr lang="en-US" sz="1050" dirty="0"/>
          </a:p>
        </p:txBody>
      </p:sp>
      <p:sp>
        <p:nvSpPr>
          <p:cNvPr id="1050" name="TextBox 1049"/>
          <p:cNvSpPr txBox="1"/>
          <p:nvPr/>
        </p:nvSpPr>
        <p:spPr>
          <a:xfrm rot="16200000">
            <a:off x="1377686" y="4038981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2</a:t>
            </a:r>
          </a:p>
        </p:txBody>
      </p:sp>
      <p:sp>
        <p:nvSpPr>
          <p:cNvPr id="1051" name="TextBox 1050"/>
          <p:cNvSpPr txBox="1"/>
          <p:nvPr/>
        </p:nvSpPr>
        <p:spPr>
          <a:xfrm rot="16200000">
            <a:off x="1624066" y="4037801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</a:t>
            </a:r>
            <a:r>
              <a:rPr lang="en-US" sz="1050" dirty="0" smtClean="0"/>
              <a:t>3</a:t>
            </a:r>
            <a:endParaRPr lang="en-US" sz="1050" dirty="0"/>
          </a:p>
        </p:txBody>
      </p:sp>
      <p:grpSp>
        <p:nvGrpSpPr>
          <p:cNvPr id="1052" name="Group 1051"/>
          <p:cNvGrpSpPr/>
          <p:nvPr/>
        </p:nvGrpSpPr>
        <p:grpSpPr>
          <a:xfrm>
            <a:off x="2062503" y="1824425"/>
            <a:ext cx="421738" cy="1892726"/>
            <a:chOff x="8854165" y="1600200"/>
            <a:chExt cx="975998" cy="2732517"/>
          </a:xfrm>
          <a:solidFill>
            <a:srgbClr val="E4C8FC">
              <a:alpha val="60000"/>
            </a:srgbClr>
          </a:solidFill>
        </p:grpSpPr>
        <p:sp>
          <p:nvSpPr>
            <p:cNvPr id="1053" name="Rectangle 1052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54" name="Parallelogram 1053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55" name="Rectangle 1054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56" name="Parallelogram 1055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57" name="Straight Connector 1056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8" name="Straight Connector 1057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59" name="TextBox 1058"/>
          <p:cNvSpPr txBox="1"/>
          <p:nvPr/>
        </p:nvSpPr>
        <p:spPr>
          <a:xfrm>
            <a:off x="2104300" y="1988475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24</a:t>
            </a:r>
            <a:endParaRPr lang="en-US" sz="1050" dirty="0"/>
          </a:p>
        </p:txBody>
      </p:sp>
      <p:grpSp>
        <p:nvGrpSpPr>
          <p:cNvPr id="1060" name="Group 1059"/>
          <p:cNvGrpSpPr/>
          <p:nvPr/>
        </p:nvGrpSpPr>
        <p:grpSpPr>
          <a:xfrm>
            <a:off x="2281255" y="1829361"/>
            <a:ext cx="421461" cy="1880171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1061" name="Rectangle 1060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62" name="Parallelogram 1061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63" name="Rectangle 1062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64" name="Parallelogram 1063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65" name="Straight Connector 1064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6" name="Straight Connector 1065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67" name="TextBox 1066"/>
          <p:cNvSpPr txBox="1"/>
          <p:nvPr/>
        </p:nvSpPr>
        <p:spPr>
          <a:xfrm>
            <a:off x="2206919" y="3052334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0.5</a:t>
            </a:r>
          </a:p>
        </p:txBody>
      </p:sp>
      <p:sp>
        <p:nvSpPr>
          <p:cNvPr id="1068" name="TextBox 1067"/>
          <p:cNvSpPr txBox="1"/>
          <p:nvPr/>
        </p:nvSpPr>
        <p:spPr>
          <a:xfrm>
            <a:off x="2304659" y="2004026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</a:t>
            </a:r>
            <a:endParaRPr lang="en-US" sz="1050" dirty="0"/>
          </a:p>
        </p:txBody>
      </p:sp>
      <p:grpSp>
        <p:nvGrpSpPr>
          <p:cNvPr id="1069" name="Group 1068"/>
          <p:cNvGrpSpPr/>
          <p:nvPr/>
        </p:nvGrpSpPr>
        <p:grpSpPr>
          <a:xfrm>
            <a:off x="2627501" y="1970202"/>
            <a:ext cx="455344" cy="1657572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070" name="Rectangle 1069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71" name="Parallelogram 1070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72" name="Rectangle 1071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73" name="Parallelogram 1072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74" name="Straight Connector 1073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5" name="Straight Connector 1074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76" name="TextBox 1075"/>
          <p:cNvSpPr txBox="1"/>
          <p:nvPr/>
        </p:nvSpPr>
        <p:spPr>
          <a:xfrm>
            <a:off x="2518470" y="3371169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256</a:t>
            </a:r>
            <a:endParaRPr lang="en-US" sz="1050" dirty="0"/>
          </a:p>
        </p:txBody>
      </p:sp>
      <p:sp>
        <p:nvSpPr>
          <p:cNvPr id="1077" name="TextBox 1076"/>
          <p:cNvSpPr txBox="1"/>
          <p:nvPr/>
        </p:nvSpPr>
        <p:spPr>
          <a:xfrm>
            <a:off x="2701763" y="202510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</a:t>
            </a:r>
            <a:endParaRPr lang="en-US" sz="1050" dirty="0"/>
          </a:p>
        </p:txBody>
      </p:sp>
      <p:grpSp>
        <p:nvGrpSpPr>
          <p:cNvPr id="1078" name="Group 1077"/>
          <p:cNvGrpSpPr/>
          <p:nvPr/>
        </p:nvGrpSpPr>
        <p:grpSpPr>
          <a:xfrm>
            <a:off x="2869455" y="1964187"/>
            <a:ext cx="455344" cy="1657572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079" name="Rectangle 1078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80" name="Parallelogram 1079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81" name="Rectangle 1080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82" name="Parallelogram 1081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83" name="Straight Connector 1082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4" name="Straight Connector 1083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85" name="TextBox 1084"/>
          <p:cNvSpPr txBox="1"/>
          <p:nvPr/>
        </p:nvSpPr>
        <p:spPr>
          <a:xfrm>
            <a:off x="2805875" y="3377189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256</a:t>
            </a:r>
            <a:endParaRPr lang="en-US" sz="1050" dirty="0"/>
          </a:p>
        </p:txBody>
      </p:sp>
      <p:sp>
        <p:nvSpPr>
          <p:cNvPr id="1086" name="TextBox 1085"/>
          <p:cNvSpPr txBox="1"/>
          <p:nvPr/>
        </p:nvSpPr>
        <p:spPr>
          <a:xfrm>
            <a:off x="2966045" y="2019251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</a:t>
            </a:r>
            <a:endParaRPr lang="en-US" sz="1050" dirty="0"/>
          </a:p>
        </p:txBody>
      </p:sp>
      <p:sp>
        <p:nvSpPr>
          <p:cNvPr id="1087" name="TextBox 1086"/>
          <p:cNvSpPr txBox="1"/>
          <p:nvPr/>
        </p:nvSpPr>
        <p:spPr>
          <a:xfrm rot="16200000">
            <a:off x="2402082" y="4037927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4</a:t>
            </a:r>
          </a:p>
        </p:txBody>
      </p:sp>
      <p:sp>
        <p:nvSpPr>
          <p:cNvPr id="1088" name="TextBox 1087"/>
          <p:cNvSpPr txBox="1"/>
          <p:nvPr/>
        </p:nvSpPr>
        <p:spPr>
          <a:xfrm rot="16200000">
            <a:off x="2656826" y="4031019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</a:t>
            </a:r>
            <a:r>
              <a:rPr lang="en-US" sz="1050" dirty="0" smtClean="0"/>
              <a:t>5</a:t>
            </a:r>
            <a:endParaRPr lang="en-US" sz="1050" dirty="0"/>
          </a:p>
        </p:txBody>
      </p:sp>
      <p:grpSp>
        <p:nvGrpSpPr>
          <p:cNvPr id="1089" name="Group 1088"/>
          <p:cNvGrpSpPr/>
          <p:nvPr/>
        </p:nvGrpSpPr>
        <p:grpSpPr>
          <a:xfrm>
            <a:off x="3128728" y="1965336"/>
            <a:ext cx="401793" cy="1662437"/>
            <a:chOff x="8854165" y="1600200"/>
            <a:chExt cx="975998" cy="2732517"/>
          </a:xfrm>
          <a:solidFill>
            <a:srgbClr val="E4C8FC">
              <a:alpha val="60000"/>
            </a:srgbClr>
          </a:solidFill>
        </p:grpSpPr>
        <p:sp>
          <p:nvSpPr>
            <p:cNvPr id="1090" name="Rectangle 1089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91" name="Parallelogram 1090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92" name="Rectangle 1091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93" name="Parallelogram 1092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094" name="Straight Connector 1093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5" name="Straight Connector 1094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96" name="TextBox 1095"/>
          <p:cNvSpPr txBox="1"/>
          <p:nvPr/>
        </p:nvSpPr>
        <p:spPr>
          <a:xfrm>
            <a:off x="3191887" y="202040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</a:t>
            </a:r>
            <a:endParaRPr lang="en-US" sz="1050" dirty="0"/>
          </a:p>
        </p:txBody>
      </p:sp>
      <p:grpSp>
        <p:nvGrpSpPr>
          <p:cNvPr id="1097" name="Group 1096"/>
          <p:cNvGrpSpPr/>
          <p:nvPr/>
        </p:nvGrpSpPr>
        <p:grpSpPr>
          <a:xfrm>
            <a:off x="3347481" y="1968746"/>
            <a:ext cx="401529" cy="1651409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1098" name="Rectangle 1097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099" name="Parallelogram 1098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00" name="Rectangle 1099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01" name="Parallelogram 1100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02" name="Straight Connector 1101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03" name="Straight Connector 1102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04" name="TextBox 1103"/>
          <p:cNvSpPr txBox="1"/>
          <p:nvPr/>
        </p:nvSpPr>
        <p:spPr>
          <a:xfrm>
            <a:off x="3278623" y="2939365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0.5</a:t>
            </a:r>
          </a:p>
        </p:txBody>
      </p:sp>
      <p:sp>
        <p:nvSpPr>
          <p:cNvPr id="1105" name="TextBox 1104"/>
          <p:cNvSpPr txBox="1"/>
          <p:nvPr/>
        </p:nvSpPr>
        <p:spPr>
          <a:xfrm>
            <a:off x="3452009" y="2019251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6</a:t>
            </a:r>
            <a:endParaRPr lang="en-US" sz="1050" dirty="0"/>
          </a:p>
        </p:txBody>
      </p:sp>
      <p:grpSp>
        <p:nvGrpSpPr>
          <p:cNvPr id="1106" name="Group 1105"/>
          <p:cNvGrpSpPr/>
          <p:nvPr/>
        </p:nvGrpSpPr>
        <p:grpSpPr>
          <a:xfrm>
            <a:off x="3718499" y="2113316"/>
            <a:ext cx="383782" cy="1410440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107" name="Rectangle 1106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08" name="Parallelogram 1107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09" name="Rectangle 1108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10" name="Parallelogram 1109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11" name="Straight Connector 1110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12" name="Straight Connector 1111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13" name="TextBox 1112"/>
          <p:cNvSpPr txBox="1"/>
          <p:nvPr/>
        </p:nvSpPr>
        <p:spPr>
          <a:xfrm>
            <a:off x="3655528" y="326727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64</a:t>
            </a:r>
          </a:p>
        </p:txBody>
      </p:sp>
      <p:sp>
        <p:nvSpPr>
          <p:cNvPr id="1114" name="TextBox 1113"/>
          <p:cNvSpPr txBox="1"/>
          <p:nvPr/>
        </p:nvSpPr>
        <p:spPr>
          <a:xfrm>
            <a:off x="3840618" y="2099866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6</a:t>
            </a:r>
            <a:endParaRPr lang="en-US" sz="1050" dirty="0"/>
          </a:p>
        </p:txBody>
      </p:sp>
      <p:grpSp>
        <p:nvGrpSpPr>
          <p:cNvPr id="1115" name="Group 1114"/>
          <p:cNvGrpSpPr/>
          <p:nvPr/>
        </p:nvGrpSpPr>
        <p:grpSpPr>
          <a:xfrm>
            <a:off x="3946703" y="2107301"/>
            <a:ext cx="383782" cy="1410440"/>
            <a:chOff x="8854165" y="1600200"/>
            <a:chExt cx="975998" cy="2732517"/>
          </a:xfrm>
          <a:solidFill>
            <a:schemeClr val="bg2">
              <a:lumMod val="40000"/>
              <a:lumOff val="60000"/>
              <a:alpha val="60000"/>
            </a:schemeClr>
          </a:solidFill>
        </p:grpSpPr>
        <p:sp>
          <p:nvSpPr>
            <p:cNvPr id="1116" name="Rectangle 1115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17" name="Parallelogram 1116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18" name="Rectangle 1117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19" name="Parallelogram 1118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20" name="Straight Connector 1119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1" name="Straight Connector 1120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22" name="TextBox 1121"/>
          <p:cNvSpPr txBox="1"/>
          <p:nvPr/>
        </p:nvSpPr>
        <p:spPr>
          <a:xfrm>
            <a:off x="3891057" y="3259481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64</a:t>
            </a:r>
          </a:p>
        </p:txBody>
      </p:sp>
      <p:sp>
        <p:nvSpPr>
          <p:cNvPr id="1123" name="TextBox 1122"/>
          <p:cNvSpPr txBox="1"/>
          <p:nvPr/>
        </p:nvSpPr>
        <p:spPr>
          <a:xfrm>
            <a:off x="4035826" y="2099866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6</a:t>
            </a:r>
            <a:endParaRPr lang="en-US" sz="1050" dirty="0"/>
          </a:p>
        </p:txBody>
      </p:sp>
      <p:sp>
        <p:nvSpPr>
          <p:cNvPr id="1124" name="TextBox 1123"/>
          <p:cNvSpPr txBox="1"/>
          <p:nvPr/>
        </p:nvSpPr>
        <p:spPr>
          <a:xfrm rot="16200000">
            <a:off x="3548080" y="4037035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</a:t>
            </a:r>
            <a:r>
              <a:rPr lang="en-US" sz="1050" dirty="0" smtClean="0"/>
              <a:t>6</a:t>
            </a:r>
            <a:endParaRPr lang="en-US" sz="1050" dirty="0"/>
          </a:p>
        </p:txBody>
      </p:sp>
      <p:sp>
        <p:nvSpPr>
          <p:cNvPr id="1125" name="TextBox 1124"/>
          <p:cNvSpPr txBox="1"/>
          <p:nvPr/>
        </p:nvSpPr>
        <p:spPr>
          <a:xfrm rot="16200000">
            <a:off x="3789074" y="4030127"/>
            <a:ext cx="61266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Conv </a:t>
            </a:r>
            <a:r>
              <a:rPr lang="en-US" sz="1050" dirty="0" smtClean="0"/>
              <a:t>7</a:t>
            </a:r>
            <a:endParaRPr lang="en-US" sz="1050" dirty="0"/>
          </a:p>
        </p:txBody>
      </p:sp>
      <p:grpSp>
        <p:nvGrpSpPr>
          <p:cNvPr id="1126" name="Group 1125"/>
          <p:cNvGrpSpPr/>
          <p:nvPr/>
        </p:nvGrpSpPr>
        <p:grpSpPr>
          <a:xfrm>
            <a:off x="4185351" y="2109177"/>
            <a:ext cx="338647" cy="1414580"/>
            <a:chOff x="8854165" y="1600200"/>
            <a:chExt cx="975998" cy="2732517"/>
          </a:xfrm>
          <a:solidFill>
            <a:srgbClr val="E4C8FC">
              <a:alpha val="60000"/>
            </a:srgbClr>
          </a:solidFill>
        </p:grpSpPr>
        <p:sp>
          <p:nvSpPr>
            <p:cNvPr id="1127" name="Rectangle 1126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28" name="Parallelogram 1127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29" name="Rectangle 1128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30" name="Parallelogram 1129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31" name="Straight Connector 1130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2" name="Straight Connector 1131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33" name="TextBox 1132"/>
          <p:cNvSpPr txBox="1"/>
          <p:nvPr/>
        </p:nvSpPr>
        <p:spPr>
          <a:xfrm>
            <a:off x="4265239" y="2104821"/>
            <a:ext cx="23807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6</a:t>
            </a:r>
            <a:endParaRPr lang="en-US" sz="1050" dirty="0"/>
          </a:p>
        </p:txBody>
      </p:sp>
      <p:grpSp>
        <p:nvGrpSpPr>
          <p:cNvPr id="1134" name="Group 1133"/>
          <p:cNvGrpSpPr/>
          <p:nvPr/>
        </p:nvGrpSpPr>
        <p:grpSpPr>
          <a:xfrm>
            <a:off x="4390355" y="2110942"/>
            <a:ext cx="338424" cy="1405196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1135" name="Rectangle 1134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36" name="Parallelogram 1135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37" name="Rectangle 1136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38" name="Parallelogram 1137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39" name="Straight Connector 1138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0" name="Straight Connector 1139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41" name="TextBox 1140"/>
          <p:cNvSpPr txBox="1"/>
          <p:nvPr/>
        </p:nvSpPr>
        <p:spPr>
          <a:xfrm>
            <a:off x="4295776" y="2940933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0.5</a:t>
            </a:r>
          </a:p>
        </p:txBody>
      </p:sp>
      <p:sp>
        <p:nvSpPr>
          <p:cNvPr id="1142" name="TextBox 1141"/>
          <p:cNvSpPr txBox="1"/>
          <p:nvPr/>
        </p:nvSpPr>
        <p:spPr>
          <a:xfrm>
            <a:off x="4452372" y="2107301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3</a:t>
            </a:r>
            <a:endParaRPr lang="en-US" sz="1050" dirty="0"/>
          </a:p>
        </p:txBody>
      </p:sp>
      <p:sp>
        <p:nvSpPr>
          <p:cNvPr id="1143" name="TextBox 1142"/>
          <p:cNvSpPr txBox="1"/>
          <p:nvPr/>
        </p:nvSpPr>
        <p:spPr>
          <a:xfrm rot="16200000">
            <a:off x="1775859" y="4081035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Pooling </a:t>
            </a:r>
            <a:r>
              <a:rPr lang="en-US" sz="1050" dirty="0" smtClean="0"/>
              <a:t>2</a:t>
            </a:r>
            <a:endParaRPr lang="en-US" sz="1050" dirty="0"/>
          </a:p>
        </p:txBody>
      </p:sp>
      <p:sp>
        <p:nvSpPr>
          <p:cNvPr id="1144" name="TextBox 1143"/>
          <p:cNvSpPr txBox="1"/>
          <p:nvPr/>
        </p:nvSpPr>
        <p:spPr>
          <a:xfrm rot="16200000">
            <a:off x="1994449" y="4089074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2</a:t>
            </a:r>
            <a:endParaRPr lang="en-US" sz="1050" dirty="0"/>
          </a:p>
        </p:txBody>
      </p:sp>
      <p:sp>
        <p:nvSpPr>
          <p:cNvPr id="1145" name="TextBox 1144"/>
          <p:cNvSpPr txBox="1"/>
          <p:nvPr/>
        </p:nvSpPr>
        <p:spPr>
          <a:xfrm rot="16200000">
            <a:off x="2801304" y="4090927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Pooling </a:t>
            </a:r>
            <a:r>
              <a:rPr lang="en-US" sz="1050" dirty="0" smtClean="0"/>
              <a:t>3</a:t>
            </a:r>
            <a:endParaRPr lang="en-US" sz="1050" dirty="0"/>
          </a:p>
        </p:txBody>
      </p:sp>
      <p:sp>
        <p:nvSpPr>
          <p:cNvPr id="1146" name="TextBox 1145"/>
          <p:cNvSpPr txBox="1"/>
          <p:nvPr/>
        </p:nvSpPr>
        <p:spPr>
          <a:xfrm rot="16200000">
            <a:off x="3019894" y="4098966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3</a:t>
            </a:r>
            <a:endParaRPr lang="en-US" sz="1050" dirty="0"/>
          </a:p>
        </p:txBody>
      </p:sp>
      <p:sp>
        <p:nvSpPr>
          <p:cNvPr id="1147" name="TextBox 1146"/>
          <p:cNvSpPr txBox="1"/>
          <p:nvPr/>
        </p:nvSpPr>
        <p:spPr>
          <a:xfrm rot="16200000">
            <a:off x="3949441" y="4096190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Pooling </a:t>
            </a:r>
            <a:r>
              <a:rPr lang="en-US" sz="1050" dirty="0" smtClean="0"/>
              <a:t>4</a:t>
            </a:r>
            <a:endParaRPr lang="en-US" sz="1050" dirty="0"/>
          </a:p>
        </p:txBody>
      </p:sp>
      <p:sp>
        <p:nvSpPr>
          <p:cNvPr id="1148" name="TextBox 1147"/>
          <p:cNvSpPr txBox="1"/>
          <p:nvPr/>
        </p:nvSpPr>
        <p:spPr>
          <a:xfrm rot="16200000">
            <a:off x="4168031" y="4104229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</a:t>
            </a:r>
            <a:r>
              <a:rPr lang="en-US" sz="1050" dirty="0" smtClean="0"/>
              <a:t>4</a:t>
            </a:r>
            <a:endParaRPr lang="en-US" sz="1050" dirty="0"/>
          </a:p>
        </p:txBody>
      </p:sp>
      <p:grpSp>
        <p:nvGrpSpPr>
          <p:cNvPr id="1149" name="Group 1148"/>
          <p:cNvGrpSpPr/>
          <p:nvPr/>
        </p:nvGrpSpPr>
        <p:grpSpPr>
          <a:xfrm>
            <a:off x="6981414" y="1829361"/>
            <a:ext cx="206747" cy="1959446"/>
            <a:chOff x="2433414" y="1600201"/>
            <a:chExt cx="1373737" cy="2732517"/>
          </a:xfrm>
        </p:grpSpPr>
        <p:sp>
          <p:nvSpPr>
            <p:cNvPr id="1150" name="Rectangle 1149"/>
            <p:cNvSpPr/>
            <p:nvPr/>
          </p:nvSpPr>
          <p:spPr>
            <a:xfrm>
              <a:off x="2435551" y="2512464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51" name="Rectangle 1150"/>
            <p:cNvSpPr/>
            <p:nvPr/>
          </p:nvSpPr>
          <p:spPr>
            <a:xfrm>
              <a:off x="2892751" y="1602337"/>
              <a:ext cx="914400" cy="182025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52" name="Straight Connector 1151"/>
            <p:cNvCxnSpPr/>
            <p:nvPr/>
          </p:nvCxnSpPr>
          <p:spPr>
            <a:xfrm flipV="1">
              <a:off x="2435551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3" name="Straight Connector 1152"/>
            <p:cNvCxnSpPr/>
            <p:nvPr/>
          </p:nvCxnSpPr>
          <p:spPr>
            <a:xfrm flipV="1">
              <a:off x="3347814" y="1600201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4" name="Straight Connector 1153"/>
            <p:cNvCxnSpPr/>
            <p:nvPr/>
          </p:nvCxnSpPr>
          <p:spPr>
            <a:xfrm flipV="1">
              <a:off x="3347814" y="3420455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5" name="Straight Connector 1154"/>
            <p:cNvCxnSpPr/>
            <p:nvPr/>
          </p:nvCxnSpPr>
          <p:spPr>
            <a:xfrm flipV="1">
              <a:off x="2433414" y="3420454"/>
              <a:ext cx="457200" cy="91226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6" name="TextBox 1155"/>
          <p:cNvSpPr txBox="1"/>
          <p:nvPr/>
        </p:nvSpPr>
        <p:spPr>
          <a:xfrm>
            <a:off x="6848211" y="957948"/>
            <a:ext cx="8749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Fully </a:t>
            </a:r>
            <a:r>
              <a:rPr lang="en-US" sz="1050" dirty="0" smtClean="0"/>
              <a:t>connected3 </a:t>
            </a:r>
            <a:r>
              <a:rPr lang="en-US" sz="1050" dirty="0"/>
              <a:t>Dense (</a:t>
            </a:r>
            <a:r>
              <a:rPr lang="en-US" sz="1050" dirty="0" err="1"/>
              <a:t>ReLU</a:t>
            </a:r>
            <a:r>
              <a:rPr lang="en-US" sz="1050" dirty="0"/>
              <a:t>)</a:t>
            </a:r>
          </a:p>
        </p:txBody>
      </p:sp>
      <p:sp>
        <p:nvSpPr>
          <p:cNvPr id="1157" name="TextBox 1156"/>
          <p:cNvSpPr txBox="1"/>
          <p:nvPr/>
        </p:nvSpPr>
        <p:spPr>
          <a:xfrm>
            <a:off x="6676058" y="1807745"/>
            <a:ext cx="4106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128</a:t>
            </a:r>
            <a:endParaRPr lang="en-US" sz="1050" dirty="0"/>
          </a:p>
        </p:txBody>
      </p:sp>
      <p:grpSp>
        <p:nvGrpSpPr>
          <p:cNvPr id="1158" name="Group 1157"/>
          <p:cNvGrpSpPr/>
          <p:nvPr/>
        </p:nvGrpSpPr>
        <p:grpSpPr>
          <a:xfrm>
            <a:off x="7254115" y="2280339"/>
            <a:ext cx="353562" cy="1125423"/>
            <a:chOff x="8854165" y="1600200"/>
            <a:chExt cx="975998" cy="2732517"/>
          </a:xfrm>
          <a:solidFill>
            <a:srgbClr val="BFEAB0">
              <a:alpha val="60000"/>
            </a:srgbClr>
          </a:solidFill>
        </p:grpSpPr>
        <p:sp>
          <p:nvSpPr>
            <p:cNvPr id="1159" name="Rectangle 1158"/>
            <p:cNvSpPr/>
            <p:nvPr/>
          </p:nvSpPr>
          <p:spPr>
            <a:xfrm>
              <a:off x="9312090" y="1602336"/>
              <a:ext cx="511360" cy="1820254"/>
            </a:xfrm>
            <a:prstGeom prst="rect">
              <a:avLst/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60" name="Parallelogram 1159"/>
            <p:cNvSpPr/>
            <p:nvPr/>
          </p:nvSpPr>
          <p:spPr>
            <a:xfrm>
              <a:off x="8854165" y="3420453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61" name="Rectangle 1160"/>
            <p:cNvSpPr/>
            <p:nvPr/>
          </p:nvSpPr>
          <p:spPr>
            <a:xfrm>
              <a:off x="8854528" y="2512463"/>
              <a:ext cx="505372" cy="1820254"/>
            </a:xfrm>
            <a:prstGeom prst="rect">
              <a:avLst/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62" name="Parallelogram 1161"/>
            <p:cNvSpPr/>
            <p:nvPr/>
          </p:nvSpPr>
          <p:spPr>
            <a:xfrm>
              <a:off x="8854165" y="1602336"/>
              <a:ext cx="969285" cy="910127"/>
            </a:xfrm>
            <a:prstGeom prst="parallelogram">
              <a:avLst>
                <a:gd name="adj" fmla="val 50352"/>
              </a:avLst>
            </a:prstGeom>
            <a:grpFill/>
            <a:ln w="12700"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163" name="Straight Connector 1162"/>
            <p:cNvCxnSpPr/>
            <p:nvPr/>
          </p:nvCxnSpPr>
          <p:spPr>
            <a:xfrm flipV="1">
              <a:off x="9372963" y="3419384"/>
              <a:ext cx="457200" cy="912263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64" name="Straight Connector 1163"/>
            <p:cNvCxnSpPr/>
            <p:nvPr/>
          </p:nvCxnSpPr>
          <p:spPr>
            <a:xfrm>
              <a:off x="9830163" y="1600200"/>
              <a:ext cx="0" cy="1819184"/>
            </a:xfrm>
            <a:prstGeom prst="line">
              <a:avLst/>
            </a:prstGeom>
            <a:grpFill/>
            <a:ln w="127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65" name="TextBox 1164"/>
          <p:cNvSpPr txBox="1"/>
          <p:nvPr/>
        </p:nvSpPr>
        <p:spPr>
          <a:xfrm>
            <a:off x="7222677" y="2824787"/>
            <a:ext cx="3722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0.2</a:t>
            </a:r>
          </a:p>
        </p:txBody>
      </p:sp>
      <p:sp>
        <p:nvSpPr>
          <p:cNvPr id="1166" name="TextBox 1165"/>
          <p:cNvSpPr txBox="1"/>
          <p:nvPr/>
        </p:nvSpPr>
        <p:spPr>
          <a:xfrm rot="16200000">
            <a:off x="6976152" y="3779223"/>
            <a:ext cx="7777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Dropout 7</a:t>
            </a:r>
          </a:p>
        </p:txBody>
      </p:sp>
    </p:spTree>
    <p:extLst>
      <p:ext uri="{BB962C8B-B14F-4D97-AF65-F5344CB8AC3E}">
        <p14:creationId xmlns:p14="http://schemas.microsoft.com/office/powerpoint/2010/main" val="34238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9" grpId="0"/>
      <p:bldP spid="610" grpId="0"/>
      <p:bldP spid="611" grpId="0"/>
      <p:bldP spid="612" grpId="0"/>
      <p:bldP spid="613" grpId="0"/>
      <p:bldP spid="614" grpId="0"/>
      <p:bldP spid="694" grpId="0"/>
      <p:bldP spid="695" grpId="0"/>
      <p:bldP spid="696" grpId="0" animBg="1"/>
      <p:bldP spid="704" grpId="0"/>
      <p:bldP spid="705" grpId="0"/>
      <p:bldP spid="713" grpId="0"/>
      <p:bldP spid="714" grpId="0"/>
      <p:bldP spid="1156" grpId="0"/>
      <p:bldP spid="1157" grpId="0"/>
      <p:bldP spid="1165" grpId="0"/>
      <p:bldP spid="116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THỰC NGHIỆM</a:t>
            </a:r>
            <a:endParaRPr dirty="0">
              <a:latin typeface="+mj-lt"/>
            </a:endParaRPr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1"/>
          </p:nvPr>
        </p:nvSpPr>
        <p:spPr>
          <a:xfrm>
            <a:off x="3186260" y="3222107"/>
            <a:ext cx="5244590" cy="1180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 số kết quả thực nghiệm của phương pháp đề xuất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sz="2200" i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0630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BỘ DỮ LIỆU TẬP HUẤN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1082998" y="1341170"/>
            <a:ext cx="648303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/>
              <a:t>Bộ</a:t>
            </a:r>
            <a:r>
              <a:rPr lang="en-US" sz="1800" dirty="0"/>
              <a:t> </a:t>
            </a:r>
            <a:r>
              <a:rPr lang="en-US" sz="1800" dirty="0" err="1"/>
              <a:t>dữ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r>
              <a:rPr lang="en-US" sz="1800" dirty="0"/>
              <a:t> </a:t>
            </a:r>
            <a:r>
              <a:rPr lang="en-US" sz="1800" dirty="0" smtClean="0"/>
              <a:t>FER2013 </a:t>
            </a:r>
            <a:r>
              <a:rPr lang="en-US" sz="1800" dirty="0" err="1" smtClean="0"/>
              <a:t>được</a:t>
            </a:r>
            <a:r>
              <a:rPr lang="en-US" sz="1800" dirty="0" smtClean="0"/>
              <a:t> </a:t>
            </a:r>
            <a:r>
              <a:rPr lang="en-US" sz="1800" dirty="0" err="1"/>
              <a:t>sử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đào</a:t>
            </a:r>
            <a:r>
              <a:rPr lang="en-US" sz="1800" dirty="0"/>
              <a:t> </a:t>
            </a: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 err="1"/>
              <a:t>mô</a:t>
            </a:r>
            <a:r>
              <a:rPr lang="en-US" sz="1800" dirty="0"/>
              <a:t> </a:t>
            </a: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xúc</a:t>
            </a:r>
            <a:endParaRPr lang="en-US" sz="1800" dirty="0"/>
          </a:p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ảnh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gán</a:t>
            </a:r>
            <a:r>
              <a:rPr lang="en-US" sz="1800" dirty="0"/>
              <a:t> </a:t>
            </a:r>
            <a:r>
              <a:rPr lang="en-US" sz="1800" dirty="0" err="1"/>
              <a:t>nhãn</a:t>
            </a:r>
            <a:r>
              <a:rPr lang="en-US" sz="1800" dirty="0"/>
              <a:t> </a:t>
            </a:r>
            <a:r>
              <a:rPr lang="en-US" sz="1800" dirty="0" err="1"/>
              <a:t>với</a:t>
            </a:r>
            <a:r>
              <a:rPr lang="en-US" sz="1800" dirty="0"/>
              <a:t> </a:t>
            </a:r>
            <a:r>
              <a:rPr lang="en-US" sz="1800" dirty="0" err="1"/>
              <a:t>bảy</a:t>
            </a:r>
            <a:r>
              <a:rPr lang="en-US" sz="1800" dirty="0"/>
              <a:t> </a:t>
            </a:r>
            <a:r>
              <a:rPr lang="en-US" sz="1800" dirty="0" err="1"/>
              <a:t>loại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xúc</a:t>
            </a:r>
            <a:r>
              <a:rPr lang="en-US" sz="1800" dirty="0"/>
              <a:t> </a:t>
            </a:r>
            <a:r>
              <a:rPr lang="en-US" sz="1800" dirty="0" err="1"/>
              <a:t>khác</a:t>
            </a:r>
            <a:r>
              <a:rPr lang="en-US" sz="1800" dirty="0"/>
              <a:t> </a:t>
            </a:r>
            <a:r>
              <a:rPr lang="en-US" sz="1800" dirty="0" err="1"/>
              <a:t>nhau</a:t>
            </a:r>
            <a:r>
              <a:rPr lang="en-US" sz="1800" dirty="0"/>
              <a:t>: </a:t>
            </a:r>
            <a:r>
              <a:rPr lang="en-US" sz="1800" dirty="0" err="1"/>
              <a:t>giận</a:t>
            </a:r>
            <a:r>
              <a:rPr lang="en-US" sz="1800" dirty="0"/>
              <a:t> </a:t>
            </a:r>
            <a:r>
              <a:rPr lang="en-US" sz="1800" dirty="0" err="1"/>
              <a:t>dữ</a:t>
            </a:r>
            <a:r>
              <a:rPr lang="en-US" sz="1800" dirty="0"/>
              <a:t>, </a:t>
            </a:r>
            <a:r>
              <a:rPr lang="en-US" sz="1800" dirty="0" err="1"/>
              <a:t>ghê</a:t>
            </a:r>
            <a:r>
              <a:rPr lang="en-US" sz="1800" dirty="0"/>
              <a:t> </a:t>
            </a:r>
            <a:r>
              <a:rPr lang="en-US" sz="1800" dirty="0" err="1"/>
              <a:t>tởm</a:t>
            </a:r>
            <a:r>
              <a:rPr lang="en-US" sz="1800" dirty="0"/>
              <a:t>, </a:t>
            </a:r>
            <a:r>
              <a:rPr lang="en-US" sz="1800" dirty="0" err="1"/>
              <a:t>sợ</a:t>
            </a:r>
            <a:r>
              <a:rPr lang="en-US" sz="1800" dirty="0"/>
              <a:t> </a:t>
            </a:r>
            <a:r>
              <a:rPr lang="en-US" sz="1800" dirty="0" err="1"/>
              <a:t>hãi</a:t>
            </a:r>
            <a:r>
              <a:rPr lang="en-US" sz="1800" dirty="0"/>
              <a:t>, </a:t>
            </a:r>
            <a:r>
              <a:rPr lang="en-US" sz="1800" dirty="0" err="1"/>
              <a:t>vui</a:t>
            </a:r>
            <a:r>
              <a:rPr lang="en-US" sz="1800" dirty="0"/>
              <a:t> </a:t>
            </a:r>
            <a:r>
              <a:rPr lang="en-US" sz="1800" dirty="0" err="1"/>
              <a:t>vẻ</a:t>
            </a:r>
            <a:r>
              <a:rPr lang="en-US" sz="1800" dirty="0"/>
              <a:t>, </a:t>
            </a:r>
            <a:r>
              <a:rPr lang="en-US" sz="1800" dirty="0" err="1"/>
              <a:t>buồn</a:t>
            </a:r>
            <a:r>
              <a:rPr lang="en-US" sz="1800" dirty="0"/>
              <a:t>, </a:t>
            </a:r>
            <a:r>
              <a:rPr lang="en-US" sz="1800" dirty="0" err="1"/>
              <a:t>ngạc</a:t>
            </a:r>
            <a:r>
              <a:rPr lang="en-US" sz="1800" dirty="0"/>
              <a:t> </a:t>
            </a:r>
            <a:r>
              <a:rPr lang="en-US" sz="1800" dirty="0" err="1"/>
              <a:t>nhiên</a:t>
            </a:r>
            <a:r>
              <a:rPr lang="en-US" sz="1800" dirty="0"/>
              <a:t>, </a:t>
            </a:r>
            <a:r>
              <a:rPr lang="en-US" sz="1800" dirty="0" err="1"/>
              <a:t>bình</a:t>
            </a:r>
            <a:r>
              <a:rPr lang="en-US" sz="1800" dirty="0"/>
              <a:t> </a:t>
            </a:r>
            <a:r>
              <a:rPr lang="en-US" sz="1800" dirty="0" err="1"/>
              <a:t>thường</a:t>
            </a:r>
            <a:endParaRPr lang="en-US" sz="1800" dirty="0">
              <a:ea typeface="Calibri" panose="020F050202020403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687207"/>
              </p:ext>
            </p:extLst>
          </p:nvPr>
        </p:nvGraphicFramePr>
        <p:xfrm>
          <a:off x="1082997" y="3129699"/>
          <a:ext cx="7204392" cy="982744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08130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40778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5325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08087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08002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201156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655162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</a:rPr>
                        <a:t>CSDL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Tổng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số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ảnh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Bộ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ảnh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huấn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luyện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Bộ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ảnh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kiểm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thử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Kích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thước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</a:rPr>
                        <a:t>Số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lượng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trạng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thái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27582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</a:rPr>
                        <a:t>FER2013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</a:rPr>
                        <a:t>32298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</a:rPr>
                        <a:t>28709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</a:rPr>
                        <a:t>3589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</a:rPr>
                        <a:t>48x48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</a:rPr>
                        <a:t>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922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MÔI TRƯỜNG CHẠY THỬ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385072"/>
              </p:ext>
            </p:extLst>
          </p:nvPr>
        </p:nvGraphicFramePr>
        <p:xfrm>
          <a:off x="681180" y="2992453"/>
          <a:ext cx="8091454" cy="1400439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69685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69685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69775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50110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CPU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GPU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TPU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0329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Intel(R) Xeon(R) CPU @ 2.30 GHz </a:t>
                      </a:r>
                      <a:r>
                        <a:rPr lang="en-US" sz="1400" b="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và</a:t>
                      </a:r>
                      <a:r>
                        <a:rPr lang="en-US" sz="14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13GB RAM</a:t>
                      </a:r>
                      <a:endParaRPr lang="en-US" sz="1400" b="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Tesla K80 12GB, GDDR5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VRAM,Intel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(R) Xeon(R) CPU @ 2.20 GHz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và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13GB RAM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TPU Cloud, Intel(R) Xeon(R) CPU @ 2.30 GHz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và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13GB RAM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Rectangle 21"/>
          <p:cNvSpPr/>
          <p:nvPr/>
        </p:nvSpPr>
        <p:spPr>
          <a:xfrm>
            <a:off x="1082998" y="1272829"/>
            <a:ext cx="72043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Ngôn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ngữ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lập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trình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Python</a:t>
            </a:r>
          </a:p>
          <a:p>
            <a:pPr marL="363538" indent="-363538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Môi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trường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chạy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nghiệm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Colaboratory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(Google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Colab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cấu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hình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phần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cứng</a:t>
            </a: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6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650652"/>
              </p:ext>
            </p:extLst>
          </p:nvPr>
        </p:nvGraphicFramePr>
        <p:xfrm>
          <a:off x="886120" y="2439875"/>
          <a:ext cx="7758258" cy="1404042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08650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34234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8641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54116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13165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55723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1053031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CSDL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lượng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ảnh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tập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huấn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lượng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ảnh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kiểm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thử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lượng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kết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quả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đúng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Tỷ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lệ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chính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xác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Thời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gian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bình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1011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FER2013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28709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3589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3443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95,9%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56,76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1082998" y="1585754"/>
            <a:ext cx="54476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Thực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nghiệm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với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bộ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dữ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liệu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kiểu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thử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smtClean="0">
                <a:ea typeface="Calibri" panose="020F0502020204030204" pitchFamily="34" charset="0"/>
              </a:rPr>
              <a:t>FER2013:</a:t>
            </a:r>
            <a:endParaRPr lang="en-US" sz="1800" dirty="0"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75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1082998" y="1262620"/>
            <a:ext cx="6483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 smtClean="0">
                <a:ea typeface="Calibri" panose="020F0502020204030204" pitchFamily="34" charset="0"/>
              </a:rPr>
              <a:t>Thực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nghiệm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với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khuôn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mặt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sinh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viên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trong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thời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gian</a:t>
            </a:r>
            <a:r>
              <a:rPr lang="en-US" sz="1800" dirty="0" smtClean="0">
                <a:ea typeface="Calibri" panose="020F0502020204030204" pitchFamily="34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</a:rPr>
              <a:t>thực</a:t>
            </a:r>
            <a:endParaRPr lang="en-US" sz="1800" dirty="0">
              <a:ea typeface="Calibri" panose="020F050202020403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6024639"/>
              </p:ext>
            </p:extLst>
          </p:nvPr>
        </p:nvGraphicFramePr>
        <p:xfrm>
          <a:off x="598146" y="1743295"/>
          <a:ext cx="7878960" cy="2911208"/>
        </p:xfrm>
        <a:graphic>
          <a:graphicData uri="http://schemas.openxmlformats.org/drawingml/2006/table">
            <a:tbl>
              <a:tblPr firstRow="1" bandRow="1">
                <a:tableStyleId>{A4AF6916-0F3B-4CF1-A1B0-B51CF2DF3C57}</a:tableStyleId>
              </a:tblPr>
              <a:tblGrid>
                <a:gridCol w="1107129"/>
                <a:gridCol w="2247958"/>
                <a:gridCol w="2248187"/>
                <a:gridCol w="2275686"/>
              </a:tblGrid>
              <a:tr h="2203063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bg1"/>
                          </a:solidFill>
                        </a:rPr>
                        <a:t>Ảnh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708145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</a:rPr>
                        <a:t>Nhãn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dự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đoán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Bình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thường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Ngạc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nhiên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Vui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vẻ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0" name="Picture 9" descr="huy binh thuong - Copy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065" y="2041284"/>
            <a:ext cx="2186615" cy="1640205"/>
          </a:xfrm>
          <a:prstGeom prst="rect">
            <a:avLst/>
          </a:prstGeom>
          <a:noFill/>
        </p:spPr>
      </p:pic>
      <p:pic>
        <p:nvPicPr>
          <p:cNvPr id="11" name="Picture 10" descr="Untitled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4105" y="2041283"/>
            <a:ext cx="2167890" cy="1640205"/>
          </a:xfrm>
          <a:prstGeom prst="rect">
            <a:avLst/>
          </a:prstGeom>
          <a:noFill/>
        </p:spPr>
      </p:pic>
      <p:pic>
        <p:nvPicPr>
          <p:cNvPr id="18" name="Picture 17" descr="Untitled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861" y="2041283"/>
            <a:ext cx="2162062" cy="165997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0885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1082998" y="1262620"/>
            <a:ext cx="6483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Thực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nghiệm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với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khuôn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mặt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sinh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viên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trong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thời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gian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>
                <a:ea typeface="Calibri" panose="020F0502020204030204" pitchFamily="34" charset="0"/>
              </a:rPr>
              <a:t>thực</a:t>
            </a:r>
            <a:endParaRPr lang="en-US" sz="1800" dirty="0">
              <a:ea typeface="Calibri" panose="020F050202020403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2495697"/>
              </p:ext>
            </p:extLst>
          </p:nvPr>
        </p:nvGraphicFramePr>
        <p:xfrm>
          <a:off x="598146" y="1743295"/>
          <a:ext cx="7878960" cy="2911208"/>
        </p:xfrm>
        <a:graphic>
          <a:graphicData uri="http://schemas.openxmlformats.org/drawingml/2006/table">
            <a:tbl>
              <a:tblPr firstRow="1" bandRow="1">
                <a:tableStyleId>{A4AF6916-0F3B-4CF1-A1B0-B51CF2DF3C57}</a:tableStyleId>
              </a:tblPr>
              <a:tblGrid>
                <a:gridCol w="1107129"/>
                <a:gridCol w="2247958"/>
                <a:gridCol w="2248187"/>
                <a:gridCol w="2275686"/>
              </a:tblGrid>
              <a:tr h="2203063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bg1"/>
                          </a:solidFill>
                        </a:rPr>
                        <a:t>Ảnh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708145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</a:rPr>
                        <a:t>Nhãn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dự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đoán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Sợ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hãi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Buồn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Tức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giận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2" name="Picture 11" descr="Untitled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117" y="2041175"/>
            <a:ext cx="2174870" cy="1640315"/>
          </a:xfrm>
          <a:prstGeom prst="rect">
            <a:avLst/>
          </a:prstGeom>
          <a:noFill/>
        </p:spPr>
      </p:pic>
      <p:pic>
        <p:nvPicPr>
          <p:cNvPr id="13" name="Picture 12" descr="huy tuc gian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875" y="2034298"/>
            <a:ext cx="2146870" cy="1647191"/>
          </a:xfrm>
          <a:prstGeom prst="rect">
            <a:avLst/>
          </a:prstGeom>
          <a:noFill/>
        </p:spPr>
      </p:pic>
      <p:pic>
        <p:nvPicPr>
          <p:cNvPr id="14" name="Picture 13" descr="huy buon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041" y="2043189"/>
            <a:ext cx="2176780" cy="16383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8815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1082998" y="1254338"/>
            <a:ext cx="66795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Thực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nghiệm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tế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tại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một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số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lớp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học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trực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tuyến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Khoa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công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nghệ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thông</a:t>
            </a:r>
            <a:r>
              <a:rPr lang="en-US" sz="1800" dirty="0">
                <a:ea typeface="Calibri" panose="020F0502020204030204" pitchFamily="34" charset="0"/>
              </a:rPr>
              <a:t> tin </a:t>
            </a:r>
            <a:r>
              <a:rPr lang="en-US" sz="1800" dirty="0" err="1">
                <a:ea typeface="Calibri" panose="020F0502020204030204" pitchFamily="34" charset="0"/>
              </a:rPr>
              <a:t>Trường</a:t>
            </a:r>
            <a:r>
              <a:rPr lang="en-US" sz="1800" dirty="0">
                <a:ea typeface="Calibri" panose="020F0502020204030204" pitchFamily="34" charset="0"/>
              </a:rPr>
              <a:t> ĐHSP </a:t>
            </a:r>
            <a:r>
              <a:rPr lang="en-US" sz="1800" dirty="0" err="1">
                <a:ea typeface="Calibri" panose="020F0502020204030204" pitchFamily="34" charset="0"/>
              </a:rPr>
              <a:t>Hà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Nội</a:t>
            </a:r>
            <a:r>
              <a:rPr lang="en-US" sz="1800" dirty="0">
                <a:ea typeface="Calibri" panose="020F0502020204030204" pitchFamily="34" charset="0"/>
              </a:rPr>
              <a:t>:</a:t>
            </a: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162636"/>
              </p:ext>
            </p:extLst>
          </p:nvPr>
        </p:nvGraphicFramePr>
        <p:xfrm>
          <a:off x="578899" y="2270188"/>
          <a:ext cx="7986199" cy="2414933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00404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92993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49330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8146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940714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236741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763793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Tên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môn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 sinh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viên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khuôn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mặt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phát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hiện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được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khuôn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mặt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được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gán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nhãn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Tỷ lệ nhận diện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Thời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gian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trung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bình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indent="0" algn="ct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71754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Một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vấn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đề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xã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hội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của</a:t>
                      </a: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CNTT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56,2%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1817.491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71754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Phần mềm nhúng và di động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47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32%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1413.18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707632">
                <a:tc>
                  <a:txBody>
                    <a:bodyPr/>
                    <a:lstStyle/>
                    <a:p>
                      <a:pPr marL="0" marR="0" indent="0" algn="just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Phát triển phần mềm cho thiết bị di động K69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</a:t>
                      </a:r>
                      <a:endParaRPr lang="en-US" sz="14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60,7%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r"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1332.91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1630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2"/>
          <p:cNvSpPr txBox="1">
            <a:spLocks noGrp="1"/>
          </p:cNvSpPr>
          <p:nvPr>
            <p:ph type="title"/>
          </p:nvPr>
        </p:nvSpPr>
        <p:spPr>
          <a:xfrm>
            <a:off x="559165" y="385819"/>
            <a:ext cx="4753440" cy="765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NỘI DUNG</a:t>
            </a:r>
            <a:endParaRPr sz="3600" dirty="0"/>
          </a:p>
        </p:txBody>
      </p:sp>
      <p:sp>
        <p:nvSpPr>
          <p:cNvPr id="2" name="Rectangle 1"/>
          <p:cNvSpPr/>
          <p:nvPr/>
        </p:nvSpPr>
        <p:spPr>
          <a:xfrm>
            <a:off x="559165" y="2920817"/>
            <a:ext cx="4433854" cy="15064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89364" y="1151223"/>
            <a:ext cx="4833374" cy="29323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chemeClr val="bg1">
                  <a:lumMod val="50000"/>
                </a:schemeClr>
              </a:buClr>
              <a:buBlip>
                <a:blip r:embed="rId3"/>
              </a:buBlip>
            </a:pPr>
            <a:r>
              <a:rPr lang="en-US" sz="2400" b="1" dirty="0"/>
              <a:t> </a:t>
            </a:r>
            <a:r>
              <a:rPr lang="en-US" sz="2400" b="1" dirty="0" err="1"/>
              <a:t>Giới</a:t>
            </a:r>
            <a:r>
              <a:rPr lang="en-US" sz="2400" b="1" dirty="0"/>
              <a:t> </a:t>
            </a:r>
            <a:r>
              <a:rPr lang="en-US" sz="2400" b="1" dirty="0" err="1"/>
              <a:t>thiệu</a:t>
            </a:r>
            <a:endParaRPr lang="en-US" sz="2400" b="1" dirty="0"/>
          </a:p>
          <a:p>
            <a:pPr marL="342900" indent="-342900">
              <a:lnSpc>
                <a:spcPct val="200000"/>
              </a:lnSpc>
              <a:buClr>
                <a:schemeClr val="bg1">
                  <a:lumMod val="50000"/>
                </a:schemeClr>
              </a:buClr>
              <a:buBlip>
                <a:blip r:embed="rId3"/>
              </a:buBlip>
            </a:pPr>
            <a:r>
              <a:rPr lang="en-US" sz="2400" b="1" dirty="0"/>
              <a:t> </a:t>
            </a:r>
            <a:r>
              <a:rPr lang="en-US" sz="2400" b="1" dirty="0" err="1"/>
              <a:t>Phương</a:t>
            </a:r>
            <a:r>
              <a:rPr lang="en-US" sz="2400" b="1" dirty="0"/>
              <a:t> </a:t>
            </a:r>
            <a:r>
              <a:rPr lang="en-US" sz="2400" b="1" dirty="0" err="1"/>
              <a:t>pháp</a:t>
            </a:r>
            <a:r>
              <a:rPr lang="en-US" sz="2400" b="1" dirty="0"/>
              <a:t> </a:t>
            </a:r>
            <a:r>
              <a:rPr lang="en-US" sz="2400" b="1" dirty="0" err="1"/>
              <a:t>đề</a:t>
            </a:r>
            <a:r>
              <a:rPr lang="en-US" sz="2400" b="1" dirty="0"/>
              <a:t> </a:t>
            </a:r>
            <a:r>
              <a:rPr lang="en-US" sz="2400" b="1" dirty="0" err="1"/>
              <a:t>xuất</a:t>
            </a:r>
            <a:endParaRPr lang="en-US" sz="2400" b="1" dirty="0"/>
          </a:p>
          <a:p>
            <a:pPr marL="342900" indent="-342900">
              <a:lnSpc>
                <a:spcPct val="200000"/>
              </a:lnSpc>
              <a:buClr>
                <a:schemeClr val="bg1">
                  <a:lumMod val="50000"/>
                </a:schemeClr>
              </a:buClr>
              <a:buBlip>
                <a:blip r:embed="rId3"/>
              </a:buBlip>
            </a:pPr>
            <a:r>
              <a:rPr lang="en-US" sz="2400" b="1" dirty="0"/>
              <a:t> </a:t>
            </a:r>
            <a:r>
              <a:rPr lang="en-US" sz="2400" b="1" dirty="0" err="1"/>
              <a:t>Kết</a:t>
            </a:r>
            <a:r>
              <a:rPr lang="en-US" sz="2400" b="1" dirty="0"/>
              <a:t> </a:t>
            </a:r>
            <a:r>
              <a:rPr lang="en-US" sz="2400" b="1" dirty="0" err="1"/>
              <a:t>quả</a:t>
            </a:r>
            <a:r>
              <a:rPr lang="en-US" sz="2400" b="1" dirty="0"/>
              <a:t> </a:t>
            </a:r>
            <a:r>
              <a:rPr lang="en-US" sz="2400" b="1" dirty="0" err="1"/>
              <a:t>thực</a:t>
            </a:r>
            <a:r>
              <a:rPr lang="en-US" sz="2400" b="1" dirty="0"/>
              <a:t> </a:t>
            </a:r>
            <a:r>
              <a:rPr lang="en-US" sz="2400" b="1" dirty="0" err="1"/>
              <a:t>nghiệm</a:t>
            </a:r>
            <a:endParaRPr lang="en-US" sz="2400" b="1" dirty="0"/>
          </a:p>
          <a:p>
            <a:pPr marL="342900" indent="-342900">
              <a:lnSpc>
                <a:spcPct val="200000"/>
              </a:lnSpc>
              <a:buClr>
                <a:schemeClr val="bg1">
                  <a:lumMod val="50000"/>
                </a:schemeClr>
              </a:buClr>
              <a:buBlip>
                <a:blip r:embed="rId3"/>
              </a:buBlip>
            </a:pPr>
            <a:r>
              <a:rPr lang="en-US" sz="2400" b="1" dirty="0"/>
              <a:t> </a:t>
            </a:r>
            <a:r>
              <a:rPr lang="en-US" sz="2400" b="1" dirty="0" err="1"/>
              <a:t>Kết</a:t>
            </a:r>
            <a:r>
              <a:rPr lang="en-US" sz="2400" b="1" dirty="0"/>
              <a:t> </a:t>
            </a:r>
            <a:r>
              <a:rPr lang="en-US" sz="2400" b="1" dirty="0" err="1"/>
              <a:t>luận</a:t>
            </a:r>
            <a:r>
              <a:rPr lang="en-US" sz="2400" b="1" dirty="0"/>
              <a:t> </a:t>
            </a:r>
            <a:r>
              <a:rPr lang="en-US" sz="2400" b="1" dirty="0" err="1"/>
              <a:t>và</a:t>
            </a:r>
            <a:r>
              <a:rPr lang="en-US" sz="2400" b="1" dirty="0"/>
              <a:t> </a:t>
            </a:r>
            <a:r>
              <a:rPr lang="en-US" sz="2400" b="1" dirty="0" err="1"/>
              <a:t>hướng</a:t>
            </a:r>
            <a:r>
              <a:rPr lang="en-US" sz="2400" b="1" dirty="0"/>
              <a:t> </a:t>
            </a:r>
            <a:r>
              <a:rPr lang="en-US" sz="2400" b="1" dirty="0" err="1"/>
              <a:t>phát</a:t>
            </a:r>
            <a:r>
              <a:rPr lang="en-US" sz="2400" b="1" dirty="0"/>
              <a:t> </a:t>
            </a:r>
            <a:r>
              <a:rPr lang="en-US" sz="2400" b="1" dirty="0" err="1"/>
              <a:t>triển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5343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262695" y="1382584"/>
            <a:ext cx="70246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Hình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ảnh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ví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dụ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lớp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học</a:t>
            </a:r>
            <a:r>
              <a:rPr lang="en-US" sz="1800" dirty="0">
                <a:ea typeface="Calibri" panose="020F0502020204030204" pitchFamily="34" charset="0"/>
              </a:rPr>
              <a:t> “</a:t>
            </a:r>
            <a:r>
              <a:rPr lang="en-US" sz="1800" dirty="0" err="1">
                <a:ea typeface="Calibri" panose="020F0502020204030204" pitchFamily="34" charset="0"/>
              </a:rPr>
              <a:t>Một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số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vấn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đề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xã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hội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của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smtClean="0">
                <a:ea typeface="Calibri" panose="020F0502020204030204" pitchFamily="34" charset="0"/>
              </a:rPr>
              <a:t>CNTT”:</a:t>
            </a:r>
            <a:endParaRPr lang="en-US" sz="1800" dirty="0">
              <a:ea typeface="Calibri" panose="020F0502020204030204" pitchFamily="34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53" y="1942829"/>
            <a:ext cx="4068997" cy="2240502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624" y="1942829"/>
            <a:ext cx="4068997" cy="224050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40927" y="4290922"/>
            <a:ext cx="308289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ảnh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đầu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trực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tuyến</a:t>
            </a:r>
            <a:endParaRPr lang="en-US" i="1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32650" y="4290921"/>
            <a:ext cx="43909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ảnh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trực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tuyến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chạy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thử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nghiệm</a:t>
            </a:r>
            <a:endParaRPr lang="en-US" i="1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1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KẾT QUẢ THỰC NGHIỆM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262695" y="1382584"/>
            <a:ext cx="70246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buBlip>
                <a:blip r:embed="rId3"/>
              </a:buBlip>
            </a:pPr>
            <a:r>
              <a:rPr lang="en-US" sz="1800" dirty="0" err="1">
                <a:ea typeface="Calibri" panose="020F0502020204030204" pitchFamily="34" charset="0"/>
              </a:rPr>
              <a:t>Kết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quả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thu được từ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lớp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học</a:t>
            </a:r>
            <a:r>
              <a:rPr lang="en-US" sz="1800" dirty="0">
                <a:ea typeface="Calibri" panose="020F0502020204030204" pitchFamily="34" charset="0"/>
              </a:rPr>
              <a:t> “</a:t>
            </a:r>
            <a:r>
              <a:rPr lang="en-US" sz="1800" dirty="0" err="1">
                <a:ea typeface="Calibri" panose="020F0502020204030204" pitchFamily="34" charset="0"/>
              </a:rPr>
              <a:t>Một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số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vấn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đề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xã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hội</a:t>
            </a:r>
            <a:r>
              <a:rPr lang="en-US" sz="1800" dirty="0">
                <a:ea typeface="Calibri" panose="020F0502020204030204" pitchFamily="34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</a:rPr>
              <a:t>của</a:t>
            </a:r>
            <a:r>
              <a:rPr lang="en-US" sz="1800" dirty="0">
                <a:ea typeface="Calibri" panose="020F0502020204030204" pitchFamily="34" charset="0"/>
              </a:rPr>
              <a:t> CNN”</a:t>
            </a:r>
          </a:p>
        </p:txBody>
      </p: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1668697288"/>
              </p:ext>
            </p:extLst>
          </p:nvPr>
        </p:nvGraphicFramePr>
        <p:xfrm>
          <a:off x="656354" y="1943047"/>
          <a:ext cx="4387510" cy="2781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694162815"/>
              </p:ext>
            </p:extLst>
          </p:nvPr>
        </p:nvGraphicFramePr>
        <p:xfrm>
          <a:off x="5043864" y="1943047"/>
          <a:ext cx="3444246" cy="2804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71080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KẾT LUẬN VÀ HƯỚNG PHÁT TRIỂN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498207" y="1211075"/>
            <a:ext cx="8165026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Đề xuất một lược đồ hỗ trợ nhận dạng cảm xúc người học trong lớp học trực tuyến một cách tự động.</a:t>
            </a:r>
          </a:p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Ứng dung mô hình phát hiện mặt người dựa trên đặc trưng Haar và mạng tích chập CNN trong việc nhận dạng cảm xúc.</a:t>
            </a:r>
          </a:p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 kết quả thu được với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độ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chính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xác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trên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90%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với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bộ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dữ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liệu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kiểm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thử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59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123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tham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tế.</a:t>
            </a:r>
          </a:p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Số lượng khuôn mặt phát hiện trong ảnh lớp học còn hạn chế do điều kiện ánh sáng, góc chụp, …</a:t>
            </a:r>
          </a:p>
          <a:p>
            <a:pPr marL="717550" lvl="2" indent="-354013" algn="just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Nâng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cấp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khả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năng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phát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hiện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khuôn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mặt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trong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điều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kiện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hạn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chế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717550" lvl="2" indent="-354013" algn="just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Phát triển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mô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hình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tốt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hơn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tối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ưu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thuật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toán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xử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lý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ảnh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05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KẾT LUẬN VÀ HƯỚNG PHÁT TRIỂN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11" y="1148157"/>
            <a:ext cx="5013514" cy="3312050"/>
          </a:xfrm>
          <a:prstGeom prst="rect">
            <a:avLst/>
          </a:prstGeom>
        </p:spPr>
      </p:pic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2498365990"/>
              </p:ext>
            </p:extLst>
          </p:nvPr>
        </p:nvGraphicFramePr>
        <p:xfrm>
          <a:off x="5355772" y="1595042"/>
          <a:ext cx="3579448" cy="2614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6196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107589"/>
            <a:ext cx="6799278" cy="638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KẾT LUẬN VÀ HƯỚNG PHÁT TRIỂN</a:t>
            </a:r>
            <a:endParaRPr dirty="0"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2097388477"/>
              </p:ext>
            </p:extLst>
          </p:nvPr>
        </p:nvGraphicFramePr>
        <p:xfrm>
          <a:off x="5355772" y="1595042"/>
          <a:ext cx="3579448" cy="2614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11" y="1057447"/>
            <a:ext cx="5050433" cy="353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2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2"/>
          <p:cNvSpPr txBox="1">
            <a:spLocks noGrp="1"/>
          </p:cNvSpPr>
          <p:nvPr>
            <p:ph type="title"/>
          </p:nvPr>
        </p:nvSpPr>
        <p:spPr>
          <a:xfrm>
            <a:off x="719803" y="635798"/>
            <a:ext cx="7108514" cy="18245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TRÂN TRỌNG CẢM ƠN THẦY CÔ VÀ CÁC BẠN</a:t>
            </a:r>
            <a:endParaRPr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2342" y="3058964"/>
            <a:ext cx="4723304" cy="16972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4"/>
          <p:cNvGrpSpPr>
            <a:grpSpLocks/>
          </p:cNvGrpSpPr>
          <p:nvPr/>
        </p:nvGrpSpPr>
        <p:grpSpPr bwMode="auto">
          <a:xfrm>
            <a:off x="719803" y="2697150"/>
            <a:ext cx="1043213" cy="916135"/>
            <a:chOff x="4156076" y="3471862"/>
            <a:chExt cx="565150" cy="565150"/>
          </a:xfrm>
        </p:grpSpPr>
        <p:sp>
          <p:nvSpPr>
            <p:cNvPr id="18" name="Oval 494"/>
            <p:cNvSpPr>
              <a:spLocks noChangeArrowheads="1"/>
            </p:cNvSpPr>
            <p:nvPr/>
          </p:nvSpPr>
          <p:spPr bwMode="auto">
            <a:xfrm>
              <a:off x="4156076" y="3471862"/>
              <a:ext cx="565150" cy="565150"/>
            </a:xfrm>
            <a:prstGeom prst="ellipse">
              <a:avLst/>
            </a:prstGeom>
            <a:solidFill>
              <a:srgbClr val="3F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  <p:sp>
          <p:nvSpPr>
            <p:cNvPr id="19" name="Freeform 495"/>
            <p:cNvSpPr>
              <a:spLocks/>
            </p:cNvSpPr>
            <p:nvPr/>
          </p:nvSpPr>
          <p:spPr bwMode="auto">
            <a:xfrm>
              <a:off x="4205289" y="3616325"/>
              <a:ext cx="438150" cy="314325"/>
            </a:xfrm>
            <a:custGeom>
              <a:avLst/>
              <a:gdLst>
                <a:gd name="T0" fmla="*/ 0 w 276"/>
                <a:gd name="T1" fmla="*/ 2147483646 h 198"/>
                <a:gd name="T2" fmla="*/ 2147483646 w 276"/>
                <a:gd name="T3" fmla="*/ 0 h 198"/>
                <a:gd name="T4" fmla="*/ 2147483646 w 276"/>
                <a:gd name="T5" fmla="*/ 2147483646 h 198"/>
                <a:gd name="T6" fmla="*/ 2147483646 w 276"/>
                <a:gd name="T7" fmla="*/ 2147483646 h 198"/>
                <a:gd name="T8" fmla="*/ 2147483646 w 276"/>
                <a:gd name="T9" fmla="*/ 2147483646 h 198"/>
                <a:gd name="T10" fmla="*/ 2147483646 w 276"/>
                <a:gd name="T11" fmla="*/ 2147483646 h 198"/>
                <a:gd name="T12" fmla="*/ 0 w 276"/>
                <a:gd name="T13" fmla="*/ 2147483646 h 19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76" h="198">
                  <a:moveTo>
                    <a:pt x="0" y="75"/>
                  </a:moveTo>
                  <a:lnTo>
                    <a:pt x="276" y="0"/>
                  </a:lnTo>
                  <a:lnTo>
                    <a:pt x="157" y="198"/>
                  </a:lnTo>
                  <a:lnTo>
                    <a:pt x="95" y="131"/>
                  </a:lnTo>
                  <a:lnTo>
                    <a:pt x="82" y="155"/>
                  </a:lnTo>
                  <a:lnTo>
                    <a:pt x="90" y="86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rgbClr val="FD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496"/>
            <p:cNvSpPr>
              <a:spLocks/>
            </p:cNvSpPr>
            <p:nvPr/>
          </p:nvSpPr>
          <p:spPr bwMode="auto">
            <a:xfrm>
              <a:off x="4335464" y="3616325"/>
              <a:ext cx="307975" cy="246062"/>
            </a:xfrm>
            <a:custGeom>
              <a:avLst/>
              <a:gdLst>
                <a:gd name="T0" fmla="*/ 2147483646 w 194"/>
                <a:gd name="T1" fmla="*/ 2147483646 h 155"/>
                <a:gd name="T2" fmla="*/ 2147483646 w 194"/>
                <a:gd name="T3" fmla="*/ 0 h 155"/>
                <a:gd name="T4" fmla="*/ 2147483646 w 194"/>
                <a:gd name="T5" fmla="*/ 2147483646 h 155"/>
                <a:gd name="T6" fmla="*/ 0 w 194"/>
                <a:gd name="T7" fmla="*/ 2147483646 h 155"/>
                <a:gd name="T8" fmla="*/ 2147483646 w 194"/>
                <a:gd name="T9" fmla="*/ 2147483646 h 155"/>
                <a:gd name="T10" fmla="*/ 2147483646 w 194"/>
                <a:gd name="T11" fmla="*/ 2147483646 h 15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4" h="155">
                  <a:moveTo>
                    <a:pt x="10" y="85"/>
                  </a:moveTo>
                  <a:lnTo>
                    <a:pt x="194" y="0"/>
                  </a:lnTo>
                  <a:lnTo>
                    <a:pt x="13" y="131"/>
                  </a:lnTo>
                  <a:lnTo>
                    <a:pt x="0" y="155"/>
                  </a:lnTo>
                  <a:lnTo>
                    <a:pt x="8" y="86"/>
                  </a:lnTo>
                  <a:lnTo>
                    <a:pt x="10" y="85"/>
                  </a:lnTo>
                  <a:close/>
                </a:path>
              </a:pathLst>
            </a:custGeom>
            <a:solidFill>
              <a:srgbClr val="CDC8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497"/>
            <p:cNvSpPr>
              <a:spLocks/>
            </p:cNvSpPr>
            <p:nvPr/>
          </p:nvSpPr>
          <p:spPr bwMode="auto">
            <a:xfrm>
              <a:off x="4335464" y="3824287"/>
              <a:ext cx="31750" cy="38100"/>
            </a:xfrm>
            <a:custGeom>
              <a:avLst/>
              <a:gdLst>
                <a:gd name="T0" fmla="*/ 2147483646 w 20"/>
                <a:gd name="T1" fmla="*/ 0 h 24"/>
                <a:gd name="T2" fmla="*/ 2147483646 w 20"/>
                <a:gd name="T3" fmla="*/ 2147483646 h 24"/>
                <a:gd name="T4" fmla="*/ 0 w 20"/>
                <a:gd name="T5" fmla="*/ 2147483646 h 24"/>
                <a:gd name="T6" fmla="*/ 2147483646 w 20"/>
                <a:gd name="T7" fmla="*/ 0 h 2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" h="24">
                  <a:moveTo>
                    <a:pt x="13" y="0"/>
                  </a:moveTo>
                  <a:lnTo>
                    <a:pt x="20" y="8"/>
                  </a:lnTo>
                  <a:lnTo>
                    <a:pt x="0" y="2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" name="Google Shape;648;p62"/>
          <p:cNvSpPr txBox="1">
            <a:spLocks/>
          </p:cNvSpPr>
          <p:nvPr/>
        </p:nvSpPr>
        <p:spPr>
          <a:xfrm>
            <a:off x="1912586" y="2812316"/>
            <a:ext cx="4731616" cy="733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72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Câu</a:t>
            </a:r>
            <a:r>
              <a:rPr lang="en-US" sz="32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hỏi</a:t>
            </a:r>
            <a:r>
              <a:rPr lang="en-US" sz="32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32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thảo</a:t>
            </a:r>
            <a:r>
              <a:rPr lang="en-US" sz="3200" dirty="0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vi-VN" sz="3200" dirty="0">
              <a:solidFill>
                <a:schemeClr val="tx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GIỚI THIỆU</a:t>
            </a:r>
            <a:endParaRPr dirty="0">
              <a:latin typeface="+mj-lt"/>
            </a:endParaRPr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1"/>
          </p:nvPr>
        </p:nvSpPr>
        <p:spPr>
          <a:xfrm>
            <a:off x="2451207" y="3222107"/>
            <a:ext cx="5979643" cy="1180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Giáo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dục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trực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tuyến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tốt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cảnh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dịch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bệnh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nghiêm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trọng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sz="2200" i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GIỚI THIỆU</a:t>
            </a:r>
            <a:endParaRPr dirty="0">
              <a:latin typeface="+mj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13225" y="1198709"/>
            <a:ext cx="790057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liên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biểu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khuôn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mặt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sức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khỏe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hỗ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lái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…</a:t>
            </a:r>
          </a:p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Cảm xúc có ảnh hưởng đến khả năng tiếp thu và nhận thức thông tin.</a:t>
            </a:r>
          </a:p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Ekman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Friesen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rằng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con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sáu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loại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xúc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ghê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tởm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vui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vẻ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buồn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ngạc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nhiên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628" y="3219422"/>
            <a:ext cx="5334744" cy="123842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399937" y="4457845"/>
            <a:ext cx="45272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Một</a:t>
            </a:r>
            <a:r>
              <a:rPr lang="en-US" sz="1200" i="1" dirty="0"/>
              <a:t> </a:t>
            </a:r>
            <a:r>
              <a:rPr lang="en-US" sz="1200" i="1" dirty="0" err="1"/>
              <a:t>số</a:t>
            </a:r>
            <a:r>
              <a:rPr lang="en-US" sz="1200" i="1" dirty="0"/>
              <a:t> </a:t>
            </a:r>
            <a:r>
              <a:rPr lang="en-US" sz="1200" i="1" dirty="0" err="1"/>
              <a:t>hình</a:t>
            </a:r>
            <a:r>
              <a:rPr lang="en-US" sz="1200" i="1" dirty="0"/>
              <a:t> </a:t>
            </a:r>
            <a:r>
              <a:rPr lang="en-US" sz="1200" i="1" dirty="0" err="1"/>
              <a:t>ảnh</a:t>
            </a:r>
            <a:r>
              <a:rPr lang="en-US" sz="1200" i="1" dirty="0"/>
              <a:t> </a:t>
            </a:r>
            <a:r>
              <a:rPr lang="en-US" sz="1200" i="1" dirty="0" err="1"/>
              <a:t>được</a:t>
            </a:r>
            <a:r>
              <a:rPr lang="en-US" sz="1200" i="1" dirty="0"/>
              <a:t> </a:t>
            </a:r>
            <a:r>
              <a:rPr lang="en-US" sz="1200" i="1" dirty="0" err="1"/>
              <a:t>gán</a:t>
            </a:r>
            <a:r>
              <a:rPr lang="en-US" sz="1200" i="1" dirty="0"/>
              <a:t> </a:t>
            </a:r>
            <a:r>
              <a:rPr lang="en-US" sz="1200" i="1" dirty="0" err="1"/>
              <a:t>nhãn</a:t>
            </a:r>
            <a:r>
              <a:rPr lang="en-US" sz="1200" i="1" dirty="0"/>
              <a:t> </a:t>
            </a:r>
            <a:r>
              <a:rPr lang="en-US" sz="1200" i="1" dirty="0" err="1"/>
              <a:t>cảm</a:t>
            </a:r>
            <a:r>
              <a:rPr lang="en-US" sz="1200" i="1" dirty="0"/>
              <a:t> </a:t>
            </a:r>
            <a:r>
              <a:rPr lang="en-US" sz="1200" i="1" dirty="0" err="1"/>
              <a:t>xúc</a:t>
            </a:r>
            <a:r>
              <a:rPr lang="en-US" sz="1200" i="1" dirty="0"/>
              <a:t> </a:t>
            </a:r>
            <a:r>
              <a:rPr lang="en-US" sz="1200" i="1" dirty="0" err="1"/>
              <a:t>trong</a:t>
            </a:r>
            <a:r>
              <a:rPr lang="en-US" sz="1200" i="1" dirty="0"/>
              <a:t> CSDL FER2013</a:t>
            </a:r>
          </a:p>
        </p:txBody>
      </p:sp>
      <p:sp>
        <p:nvSpPr>
          <p:cNvPr id="7" name="Rectangle 6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01735" y="1598908"/>
            <a:ext cx="4216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2"/>
              </a:buBlip>
            </a:pPr>
            <a:r>
              <a:rPr lang="en-US" sz="1800" dirty="0" err="1"/>
              <a:t>Nhiều</a:t>
            </a:r>
            <a:r>
              <a:rPr lang="en-US" sz="1800" dirty="0"/>
              <a:t> </a:t>
            </a:r>
            <a:r>
              <a:rPr lang="en-US" sz="1800" dirty="0" err="1"/>
              <a:t>thuật</a:t>
            </a:r>
            <a:r>
              <a:rPr lang="en-US" sz="1800" dirty="0"/>
              <a:t> </a:t>
            </a:r>
            <a:r>
              <a:rPr lang="en-US" sz="1800" dirty="0" err="1"/>
              <a:t>toán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đề</a:t>
            </a:r>
            <a:r>
              <a:rPr lang="en-US" sz="1800" dirty="0"/>
              <a:t> </a:t>
            </a:r>
            <a:r>
              <a:rPr lang="en-US" sz="1800" dirty="0" err="1"/>
              <a:t>xuất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biểu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khuôn</a:t>
            </a:r>
            <a:r>
              <a:rPr lang="en-US" sz="1800" dirty="0"/>
              <a:t> </a:t>
            </a:r>
            <a:r>
              <a:rPr lang="en-US" sz="1800" dirty="0" err="1"/>
              <a:t>mặt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sp>
        <p:nvSpPr>
          <p:cNvPr id="22" name="Rectangle 21"/>
          <p:cNvSpPr/>
          <p:nvPr/>
        </p:nvSpPr>
        <p:spPr>
          <a:xfrm>
            <a:off x="5920036" y="3558425"/>
            <a:ext cx="26817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/>
              <a:t>Mô</a:t>
            </a:r>
            <a:r>
              <a:rPr lang="en-US" i="1" dirty="0"/>
              <a:t> </a:t>
            </a:r>
            <a:r>
              <a:rPr lang="en-US" i="1" dirty="0" err="1"/>
              <a:t>hình</a:t>
            </a:r>
            <a:r>
              <a:rPr lang="en-US" i="1" dirty="0"/>
              <a:t> </a:t>
            </a:r>
            <a:r>
              <a:rPr lang="en-US" i="1" dirty="0" err="1"/>
              <a:t>mạng</a:t>
            </a:r>
            <a:r>
              <a:rPr lang="en-US" i="1" dirty="0"/>
              <a:t> </a:t>
            </a:r>
            <a:r>
              <a:rPr lang="en-US" i="1" dirty="0" err="1"/>
              <a:t>tích</a:t>
            </a:r>
            <a:r>
              <a:rPr lang="en-US" i="1" dirty="0"/>
              <a:t> </a:t>
            </a:r>
            <a:r>
              <a:rPr lang="en-US" i="1" dirty="0" err="1"/>
              <a:t>chập</a:t>
            </a:r>
            <a:r>
              <a:rPr lang="en-US" i="1" dirty="0"/>
              <a:t> CNN</a:t>
            </a:r>
          </a:p>
        </p:txBody>
      </p:sp>
      <p:sp>
        <p:nvSpPr>
          <p:cNvPr id="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GIỚI THIỆU</a:t>
            </a:r>
            <a:endParaRPr dirty="0">
              <a:latin typeface="+mj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0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501735" y="2265837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2"/>
              </a:buBlip>
            </a:pPr>
            <a:r>
              <a:rPr lang="en-US" sz="1800" dirty="0" err="1"/>
              <a:t>Mô</a:t>
            </a:r>
            <a:r>
              <a:rPr lang="en-US" sz="1800" dirty="0"/>
              <a:t> </a:t>
            </a: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dựa</a:t>
            </a:r>
            <a:r>
              <a:rPr lang="en-US" sz="1800" dirty="0"/>
              <a:t> </a:t>
            </a:r>
            <a:r>
              <a:rPr lang="en-US" sz="1800" dirty="0" err="1"/>
              <a:t>trên</a:t>
            </a:r>
            <a:r>
              <a:rPr lang="en-US" sz="1800" dirty="0"/>
              <a:t> </a:t>
            </a:r>
            <a:r>
              <a:rPr lang="en-US" sz="1800" dirty="0" err="1"/>
              <a:t>cấu</a:t>
            </a:r>
            <a:r>
              <a:rPr lang="en-US" sz="1800" dirty="0"/>
              <a:t> </a:t>
            </a:r>
            <a:r>
              <a:rPr lang="en-US" sz="1800" dirty="0" err="1"/>
              <a:t>trúc</a:t>
            </a:r>
            <a:r>
              <a:rPr lang="en-US" sz="1800" dirty="0"/>
              <a:t> Convolution Neural Network (CNN) </a:t>
            </a:r>
            <a:r>
              <a:rPr lang="en-US" sz="1800" dirty="0" err="1"/>
              <a:t>đạt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kết</a:t>
            </a:r>
            <a:r>
              <a:rPr lang="en-US" sz="1800" dirty="0"/>
              <a:t> </a:t>
            </a:r>
            <a:r>
              <a:rPr lang="en-US" sz="1800" dirty="0" err="1"/>
              <a:t>quả</a:t>
            </a:r>
            <a:r>
              <a:rPr lang="en-US" sz="1800" dirty="0"/>
              <a:t> </a:t>
            </a:r>
            <a:r>
              <a:rPr lang="en-US" sz="1800" dirty="0" err="1"/>
              <a:t>tốt</a:t>
            </a:r>
            <a:r>
              <a:rPr lang="en-US" sz="1800" dirty="0"/>
              <a:t> </a:t>
            </a: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cảm</a:t>
            </a:r>
            <a:r>
              <a:rPr lang="en-US" sz="1800" dirty="0"/>
              <a:t> </a:t>
            </a:r>
            <a:r>
              <a:rPr lang="en-US" sz="1800" dirty="0" err="1"/>
              <a:t>xúc</a:t>
            </a:r>
            <a:r>
              <a:rPr lang="en-US" sz="1800" dirty="0"/>
              <a:t> </a:t>
            </a:r>
            <a:r>
              <a:rPr lang="en-US" sz="1800" dirty="0" err="1"/>
              <a:t>khuôn</a:t>
            </a:r>
            <a:r>
              <a:rPr lang="en-US" sz="1800" dirty="0"/>
              <a:t> </a:t>
            </a:r>
            <a:r>
              <a:rPr lang="en-US" sz="1800" dirty="0" err="1"/>
              <a:t>mặt</a:t>
            </a:r>
            <a:endParaRPr lang="en-US" sz="1800" dirty="0">
              <a:latin typeface="Arial(body)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876" y="1568485"/>
            <a:ext cx="3733869" cy="162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7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713225" y="1198709"/>
            <a:ext cx="45720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2"/>
              </a:buBlip>
            </a:pPr>
            <a:r>
              <a:rPr lang="en-US" sz="1800" dirty="0" err="1"/>
              <a:t>Vấn</a:t>
            </a:r>
            <a:r>
              <a:rPr lang="en-US" sz="1800" dirty="0"/>
              <a:t> </a:t>
            </a:r>
            <a:r>
              <a:rPr lang="en-US" sz="1800" dirty="0" err="1"/>
              <a:t>đề</a:t>
            </a:r>
            <a:r>
              <a:rPr lang="en-US" sz="1800" dirty="0"/>
              <a:t> </a:t>
            </a:r>
            <a:r>
              <a:rPr lang="en-US" sz="1800" dirty="0" err="1"/>
              <a:t>khó</a:t>
            </a:r>
            <a:r>
              <a:rPr lang="en-US" sz="1800" dirty="0"/>
              <a:t> </a:t>
            </a:r>
            <a:r>
              <a:rPr lang="en-US" sz="1800" dirty="0" err="1"/>
              <a:t>khăn</a:t>
            </a:r>
            <a:r>
              <a:rPr lang="en-US" sz="1800" dirty="0"/>
              <a:t> </a:t>
            </a:r>
            <a:r>
              <a:rPr lang="en-US" sz="1800" dirty="0" err="1"/>
              <a:t>lớn</a:t>
            </a:r>
            <a:r>
              <a:rPr lang="en-US" sz="1800" dirty="0"/>
              <a:t> </a:t>
            </a:r>
            <a:r>
              <a:rPr lang="en-US" sz="1800" dirty="0" err="1"/>
              <a:t>giữa</a:t>
            </a:r>
            <a:r>
              <a:rPr lang="en-US" sz="1800" dirty="0"/>
              <a:t> </a:t>
            </a:r>
            <a:r>
              <a:rPr lang="en-US" sz="1800" dirty="0" err="1"/>
              <a:t>lớp</a:t>
            </a:r>
            <a:r>
              <a:rPr lang="en-US" sz="1800" dirty="0"/>
              <a:t> </a:t>
            </a:r>
            <a:r>
              <a:rPr lang="en-US" sz="1800" dirty="0" err="1"/>
              <a:t>học</a:t>
            </a:r>
            <a:r>
              <a:rPr lang="en-US" sz="1800" dirty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tuyến</a:t>
            </a:r>
            <a:r>
              <a:rPr lang="en-US" sz="1800" dirty="0"/>
              <a:t> </a:t>
            </a:r>
            <a:r>
              <a:rPr lang="en-US" sz="1800" dirty="0" err="1" smtClean="0"/>
              <a:t>và</a:t>
            </a:r>
            <a:r>
              <a:rPr lang="en-US" sz="1800" dirty="0" smtClean="0"/>
              <a:t> </a:t>
            </a:r>
            <a:r>
              <a:rPr lang="en-US" sz="1800" dirty="0" err="1" smtClean="0"/>
              <a:t>học</a:t>
            </a:r>
            <a:r>
              <a:rPr lang="en-US" sz="1800" dirty="0" smtClean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tiếp</a:t>
            </a:r>
            <a:r>
              <a:rPr lang="en-US" sz="1800" dirty="0"/>
              <a:t> </a:t>
            </a:r>
            <a:r>
              <a:rPr lang="en-US" sz="1800" dirty="0" err="1"/>
              <a:t>truyền</a:t>
            </a:r>
            <a:r>
              <a:rPr lang="en-US" sz="1800" dirty="0"/>
              <a:t> </a:t>
            </a:r>
            <a:r>
              <a:rPr lang="en-US" sz="1800" dirty="0" err="1"/>
              <a:t>thống</a:t>
            </a:r>
            <a:r>
              <a:rPr lang="en-US" sz="1800" dirty="0"/>
              <a:t>?</a:t>
            </a:r>
          </a:p>
          <a:p>
            <a:pPr marL="355600" indent="-355600" algn="just">
              <a:spcBef>
                <a:spcPts val="600"/>
              </a:spcBef>
              <a:spcAft>
                <a:spcPts val="600"/>
              </a:spcAft>
              <a:buBlip>
                <a:blip r:embed="rId2"/>
              </a:buBlip>
            </a:pPr>
            <a:r>
              <a:rPr lang="en-US" sz="1800" dirty="0" err="1"/>
              <a:t>Lớp</a:t>
            </a:r>
            <a:r>
              <a:rPr lang="en-US" sz="1800" dirty="0"/>
              <a:t> </a:t>
            </a:r>
            <a:r>
              <a:rPr lang="en-US" sz="1800" dirty="0" err="1"/>
              <a:t>học</a:t>
            </a:r>
            <a:r>
              <a:rPr lang="en-US" sz="1800" dirty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tuyến</a:t>
            </a:r>
            <a:r>
              <a:rPr lang="en-US" sz="1800" dirty="0"/>
              <a:t> </a:t>
            </a:r>
            <a:r>
              <a:rPr lang="en-US" sz="1800" dirty="0" err="1"/>
              <a:t>ít</a:t>
            </a:r>
            <a:r>
              <a:rPr lang="en-US" sz="1800" dirty="0"/>
              <a:t> </a:t>
            </a:r>
            <a:r>
              <a:rPr lang="en-US" sz="1800" dirty="0" err="1"/>
              <a:t>ràng</a:t>
            </a:r>
            <a:r>
              <a:rPr lang="en-US" sz="1800" dirty="0"/>
              <a:t> </a:t>
            </a:r>
            <a:r>
              <a:rPr lang="en-US" sz="1800" dirty="0" err="1"/>
              <a:t>buộc</a:t>
            </a:r>
            <a:r>
              <a:rPr lang="en-US" sz="1800" dirty="0"/>
              <a:t> </a:t>
            </a:r>
            <a:r>
              <a:rPr lang="en-US" sz="1800" dirty="0" err="1"/>
              <a:t>hơn</a:t>
            </a:r>
            <a:r>
              <a:rPr lang="en-US" sz="1800" dirty="0"/>
              <a:t>, </a:t>
            </a:r>
            <a:r>
              <a:rPr lang="en-US" sz="1800" dirty="0" err="1"/>
              <a:t>giao</a:t>
            </a:r>
            <a:r>
              <a:rPr lang="en-US" sz="1800" dirty="0"/>
              <a:t> </a:t>
            </a:r>
            <a:r>
              <a:rPr lang="en-US" sz="1800" dirty="0" err="1"/>
              <a:t>tiếp</a:t>
            </a:r>
            <a:r>
              <a:rPr lang="en-US" sz="1800" dirty="0"/>
              <a:t> </a:t>
            </a:r>
            <a:r>
              <a:rPr lang="en-US" sz="1800" dirty="0" err="1"/>
              <a:t>kém</a:t>
            </a:r>
            <a:r>
              <a:rPr lang="en-US" sz="1800" dirty="0"/>
              <a:t> </a:t>
            </a:r>
            <a:r>
              <a:rPr lang="en-US" sz="1800" dirty="0" err="1"/>
              <a:t>hiệu</a:t>
            </a:r>
            <a:r>
              <a:rPr lang="en-US" sz="1800" dirty="0"/>
              <a:t> </a:t>
            </a:r>
            <a:r>
              <a:rPr lang="en-US" sz="1800" dirty="0" err="1"/>
              <a:t>quả</a:t>
            </a:r>
            <a:endParaRPr lang="en-US" sz="1800" dirty="0"/>
          </a:p>
        </p:txBody>
      </p:sp>
      <p:sp>
        <p:nvSpPr>
          <p:cNvPr id="20" name="Rectangle 19"/>
          <p:cNvSpPr/>
          <p:nvPr/>
        </p:nvSpPr>
        <p:spPr>
          <a:xfrm>
            <a:off x="690519" y="3021461"/>
            <a:ext cx="4572000" cy="92333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>
            <a:spAutoFit/>
          </a:bodyPr>
          <a:lstStyle/>
          <a:p>
            <a:pPr marL="355600" indent="-355600" algn="just">
              <a:buBlip>
                <a:blip r:embed="rId3"/>
              </a:buBlip>
            </a:pPr>
            <a:r>
              <a:rPr lang="en-US" sz="1800" dirty="0" err="1">
                <a:solidFill>
                  <a:schemeClr val="bg1"/>
                </a:solidFill>
              </a:rPr>
              <a:t>Cần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có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những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công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cụ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đánh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giá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chủ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quan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và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khách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quan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nhằm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nâng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cao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chất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lượng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giáo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dục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trực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tuyến</a:t>
            </a:r>
            <a:r>
              <a:rPr lang="en-US" sz="1800" dirty="0">
                <a:solidFill>
                  <a:schemeClr val="bg1"/>
                </a:solidFill>
              </a:rPr>
              <a:t>. 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001" y="1260183"/>
            <a:ext cx="2827724" cy="2882648"/>
          </a:xfrm>
          <a:prstGeom prst="rect">
            <a:avLst/>
          </a:prstGeom>
        </p:spPr>
      </p:pic>
      <p:sp>
        <p:nvSpPr>
          <p:cNvPr id="7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BÀI TOÁN</a:t>
            </a:r>
            <a:endParaRPr dirty="0">
              <a:latin typeface="+mj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113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GIẢI PHÁP</a:t>
            </a:r>
            <a:endParaRPr dirty="0">
              <a:latin typeface="+mj-lt"/>
            </a:endParaRPr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1"/>
          </p:nvPr>
        </p:nvSpPr>
        <p:spPr>
          <a:xfrm>
            <a:off x="2451207" y="3222107"/>
            <a:ext cx="5979643" cy="1180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200" i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Nhận dạng cảm xúc tự động hỗ trợ nâng cao chất lượng đào tạo</a:t>
            </a:r>
            <a:r>
              <a:rPr lang="en-US" sz="2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sz="2200" i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455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PHƯƠNG PHÁP ĐỀ XUẤT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" name="Rectangle 63"/>
          <p:cNvSpPr/>
          <p:nvPr/>
        </p:nvSpPr>
        <p:spPr>
          <a:xfrm>
            <a:off x="229710" y="1801963"/>
            <a:ext cx="1299806" cy="637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Right Arrow 64"/>
          <p:cNvSpPr/>
          <p:nvPr/>
        </p:nvSpPr>
        <p:spPr>
          <a:xfrm>
            <a:off x="1652091" y="2083249"/>
            <a:ext cx="212056" cy="204616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29" y="2547138"/>
            <a:ext cx="1319187" cy="984383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584" y="2547138"/>
            <a:ext cx="1318555" cy="986753"/>
          </a:xfrm>
          <a:prstGeom prst="rect">
            <a:avLst/>
          </a:prstGeom>
        </p:spPr>
      </p:pic>
      <p:pic>
        <p:nvPicPr>
          <p:cNvPr id="69" name="Picture 68"/>
          <p:cNvPicPr/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685" y="2792114"/>
            <a:ext cx="521613" cy="483378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774" y="2547138"/>
            <a:ext cx="1096414" cy="1098519"/>
          </a:xfrm>
          <a:prstGeom prst="rect">
            <a:avLst/>
          </a:prstGeom>
        </p:spPr>
      </p:pic>
      <p:sp>
        <p:nvSpPr>
          <p:cNvPr id="72" name="Rectangle 71"/>
          <p:cNvSpPr/>
          <p:nvPr/>
        </p:nvSpPr>
        <p:spPr>
          <a:xfrm>
            <a:off x="1915480" y="1795239"/>
            <a:ext cx="1318555" cy="642271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khuôn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mặt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647075" y="1801875"/>
            <a:ext cx="1355689" cy="637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415804" y="1801875"/>
            <a:ext cx="1731415" cy="637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xúc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551350" y="1788516"/>
            <a:ext cx="1355689" cy="637097"/>
          </a:xfrm>
          <a:prstGeom prst="rect">
            <a:avLst/>
          </a:prstGeom>
          <a:solidFill>
            <a:schemeClr val="bg1"/>
          </a:solidFill>
          <a:ln w="12700">
            <a:solidFill>
              <a:schemeClr val="bg2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Right Arrow 78"/>
          <p:cNvSpPr/>
          <p:nvPr/>
        </p:nvSpPr>
        <p:spPr>
          <a:xfrm>
            <a:off x="3338982" y="2083249"/>
            <a:ext cx="212056" cy="204616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ight Arrow 79"/>
          <p:cNvSpPr/>
          <p:nvPr/>
        </p:nvSpPr>
        <p:spPr>
          <a:xfrm>
            <a:off x="5107711" y="2083249"/>
            <a:ext cx="212056" cy="204616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ight Arrow 80"/>
          <p:cNvSpPr/>
          <p:nvPr/>
        </p:nvSpPr>
        <p:spPr>
          <a:xfrm>
            <a:off x="7243256" y="2083249"/>
            <a:ext cx="212056" cy="204616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739" y="2525287"/>
            <a:ext cx="2268745" cy="103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1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72" grpId="0" animBg="1"/>
      <p:bldP spid="74" grpId="0" animBg="1"/>
      <p:bldP spid="76" grpId="0" animBg="1"/>
      <p:bldP spid="78" grpId="0" animBg="1"/>
      <p:bldP spid="79" grpId="0" animBg="1"/>
      <p:bldP spid="80" grpId="0" animBg="1"/>
      <p:bldP spid="8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1;p31"/>
          <p:cNvSpPr txBox="1">
            <a:spLocks noGrp="1"/>
          </p:cNvSpPr>
          <p:nvPr>
            <p:ph type="title"/>
          </p:nvPr>
        </p:nvSpPr>
        <p:spPr>
          <a:xfrm>
            <a:off x="1488111" y="242557"/>
            <a:ext cx="67992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HÌNH ẢNH ĐẦU VÀO</a:t>
            </a:r>
            <a:endParaRPr dirty="0"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62695" y="19735"/>
            <a:ext cx="45719" cy="79552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11" y="0"/>
            <a:ext cx="853287" cy="85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469925" y="1366959"/>
            <a:ext cx="8165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 algn="just">
              <a:spcBef>
                <a:spcPts val="600"/>
              </a:spcBef>
              <a:spcAft>
                <a:spcPts val="600"/>
              </a:spcAft>
              <a:buBlip>
                <a:blip r:embed="rId3"/>
              </a:buBlip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Dựa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nền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tảng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dục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trực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camera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các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55" y="2245205"/>
            <a:ext cx="1531933" cy="8597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288" y="2245205"/>
            <a:ext cx="1717206" cy="8657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54" y="3105004"/>
            <a:ext cx="1538214" cy="11380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289" y="3105004"/>
            <a:ext cx="1717205" cy="113806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427790" y="3269464"/>
            <a:ext cx="427597" cy="9867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 rot="5400000">
            <a:off x="4427789" y="3269464"/>
            <a:ext cx="427597" cy="9867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946" y="2008353"/>
            <a:ext cx="1333502" cy="13335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792" y="1853974"/>
            <a:ext cx="1514165" cy="151416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160" y="3532600"/>
            <a:ext cx="1875817" cy="105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0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3063</TotalTime>
  <Words>1168</Words>
  <Application>Microsoft Office PowerPoint</Application>
  <PresentationFormat>On-screen Show (16:9)</PresentationFormat>
  <Paragraphs>210</Paragraphs>
  <Slides>25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Arial</vt:lpstr>
      <vt:lpstr>Montserrat</vt:lpstr>
      <vt:lpstr>Arial(body)</vt:lpstr>
      <vt:lpstr>Wingdings</vt:lpstr>
      <vt:lpstr>Fira Sans Extra Condensed Mediu</vt:lpstr>
      <vt:lpstr>Oswald</vt:lpstr>
      <vt:lpstr>Calibri</vt:lpstr>
      <vt:lpstr>Times New Roman</vt:lpstr>
      <vt:lpstr>Fira Sans Extra Condensed Medium</vt:lpstr>
      <vt:lpstr>Management Consulting Toolkit by Slidesgo</vt:lpstr>
      <vt:lpstr>PowerPoint Presentation</vt:lpstr>
      <vt:lpstr>NỘI DUNG</vt:lpstr>
      <vt:lpstr>GIỚI THIỆU</vt:lpstr>
      <vt:lpstr>GIỚI THIỆU</vt:lpstr>
      <vt:lpstr>GIỚI THIỆU</vt:lpstr>
      <vt:lpstr>BÀI TOÁN</vt:lpstr>
      <vt:lpstr>GIẢI PHÁP</vt:lpstr>
      <vt:lpstr>PHƯƠNG PHÁP ĐỀ XUẤT</vt:lpstr>
      <vt:lpstr>HÌNH ẢNH ĐẦU VÀO</vt:lpstr>
      <vt:lpstr>PHÁT HIỆN KHUÔN MẶT</vt:lpstr>
      <vt:lpstr>TIỀN XỬ LÝ HÌNH ẢNH</vt:lpstr>
      <vt:lpstr>NHẬN DIỆN CẢM XÚC</vt:lpstr>
      <vt:lpstr>THỰC NGHIỆM</vt:lpstr>
      <vt:lpstr>BỘ DỮ LIỆU TẬP HUẤN</vt:lpstr>
      <vt:lpstr>MÔI TRƯỜNG CHẠY THỬ NGHIỆM</vt:lpstr>
      <vt:lpstr>KẾT QUẢ THỰC NGHIỆM</vt:lpstr>
      <vt:lpstr>KẾT QUẢ THỰC NGHIỆM</vt:lpstr>
      <vt:lpstr>KẾT QUẢ THỰC NGHIỆM</vt:lpstr>
      <vt:lpstr>KẾT QUẢ THỰC NGHIỆM</vt:lpstr>
      <vt:lpstr>KẾT QUẢ THỰC NGHIỆM</vt:lpstr>
      <vt:lpstr>KẾT QUẢ THỰC NGHIỆM</vt:lpstr>
      <vt:lpstr>KẾT LUẬN VÀ HƯỚNG PHÁT TRIỂN</vt:lpstr>
      <vt:lpstr>KẾT LUẬN VÀ HƯỚNG PHÁT TRIỂN</vt:lpstr>
      <vt:lpstr>KẾT LUẬN VÀ HƯỚNG PHÁT TRIỂN</vt:lpstr>
      <vt:lpstr>TRÂN TRỌNG CẢM ƠN THẦY CÔ VÀ CÁC BẠN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Quang Huy</dc:creator>
  <cp:lastModifiedBy>Microsoft account</cp:lastModifiedBy>
  <cp:revision>124</cp:revision>
  <dcterms:modified xsi:type="dcterms:W3CDTF">2022-04-11T16:51:52Z</dcterms:modified>
</cp:coreProperties>
</file>